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5143500" cx="9144000"/>
  <p:notesSz cx="6858000" cy="9144000"/>
  <p:embeddedFontLst>
    <p:embeddedFont>
      <p:font typeface="Montserrat"/>
      <p:regular r:id="rId30"/>
      <p:bold r:id="rId31"/>
      <p:italic r:id="rId32"/>
      <p:boldItalic r:id="rId33"/>
    </p:embeddedFont>
    <p:embeddedFont>
      <p:font typeface="Tahoma"/>
      <p:regular r:id="rId34"/>
      <p:bold r:id="rId35"/>
    </p:embeddedFont>
    <p:embeddedFont>
      <p:font typeface="Arial Black"/>
      <p:regular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  <p:ext uri="GoogleSlidesCustomDataVersion2">
      <go:slidesCustomData xmlns:go="http://customooxmlschemas.google.com/" r:id="rId41" roundtripDataSignature="AMtx7mjj53c1Iz8Z47g8XG/L1kwowTPt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DDB49D3-1717-40FC-B336-324FF8B25A9F}">
  <a:tblStyle styleId="{DDDB49D3-1717-40FC-B336-324FF8B25A9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FCBA4A2-23A4-45C2-89C8-9C2B9EFFCB1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F1EE"/>
          </a:solidFill>
        </a:fill>
      </a:tcStyle>
    </a:wholeTbl>
    <a:band1H>
      <a:tcTxStyle/>
      <a:tcStyle>
        <a:fill>
          <a:solidFill>
            <a:srgbClr val="D0E2DB"/>
          </a:solidFill>
        </a:fill>
      </a:tcStyle>
    </a:band1H>
    <a:band2H>
      <a:tcTxStyle/>
    </a:band2H>
    <a:band1V>
      <a:tcTxStyle/>
      <a:tcStyle>
        <a:fill>
          <a:solidFill>
            <a:srgbClr val="D0E2DB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4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3.xml"/><Relationship Id="rId41" Type="http://customschemas.google.com/relationships/presentationmetadata" Target="meta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4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3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6.xml"/><Relationship Id="rId35" Type="http://schemas.openxmlformats.org/officeDocument/2006/relationships/font" Target="fonts/Tahoma-bold.fntdata"/><Relationship Id="rId12" Type="http://schemas.openxmlformats.org/officeDocument/2006/relationships/slide" Target="slides/slide5.xml"/><Relationship Id="rId34" Type="http://schemas.openxmlformats.org/officeDocument/2006/relationships/font" Target="fonts/Tahoma-regular.fntdata"/><Relationship Id="rId15" Type="http://schemas.openxmlformats.org/officeDocument/2006/relationships/slide" Target="slides/slide8.xml"/><Relationship Id="rId37" Type="http://schemas.openxmlformats.org/officeDocument/2006/relationships/font" Target="fonts/OpenSans-regular.fntdata"/><Relationship Id="rId14" Type="http://schemas.openxmlformats.org/officeDocument/2006/relationships/slide" Target="slides/slide7.xml"/><Relationship Id="rId36" Type="http://schemas.openxmlformats.org/officeDocument/2006/relationships/font" Target="fonts/ArialBlack-regular.fntdata"/><Relationship Id="rId17" Type="http://schemas.openxmlformats.org/officeDocument/2006/relationships/slide" Target="slides/slide10.xml"/><Relationship Id="rId39" Type="http://schemas.openxmlformats.org/officeDocument/2006/relationships/font" Target="fonts/OpenSans-italic.fntdata"/><Relationship Id="rId16" Type="http://schemas.openxmlformats.org/officeDocument/2006/relationships/slide" Target="slides/slide9.xml"/><Relationship Id="rId38" Type="http://schemas.openxmlformats.org/officeDocument/2006/relationships/font" Target="fonts/OpenSans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Комментарии ко всем слайдам презентации: 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arabicPeriod"/>
            </a:pPr>
            <a:r>
              <a:rPr lang="ru-RU"/>
              <a:t>Нужно сделать их в фир стиле моих финансов. 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arabicPeriod"/>
            </a:pPr>
            <a:r>
              <a:rPr lang="ru-RU"/>
              <a:t>В правом углу добавить лого моих финансов и НИФИ.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arabicPeriod"/>
            </a:pPr>
            <a:r>
              <a:rPr lang="ru-RU"/>
              <a:t>Название всего курса сделать «Мои финансы на рабочем месте»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arabicPeriod"/>
            </a:pPr>
            <a:r>
              <a:rPr lang="ru-RU"/>
              <a:t>На всех слайдах, кроме первого, сделать нумерацию (желательно автоматическую, а не картинкой)</a:t>
            </a:r>
            <a:endParaRPr/>
          </a:p>
          <a:p>
            <a:pPr indent="-17145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/>
          </a:p>
          <a:p>
            <a:pPr indent="-17145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/>
          </a:p>
          <a:p>
            <a:pPr indent="-17145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8" name="Google Shape;22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1:notes"/>
          <p:cNvSpPr/>
          <p:nvPr>
            <p:ph idx="2" type="sldImg"/>
          </p:nvPr>
        </p:nvSpPr>
        <p:spPr>
          <a:xfrm>
            <a:off x="830263" y="350838"/>
            <a:ext cx="5137150" cy="28908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11:notes"/>
          <p:cNvSpPr txBox="1"/>
          <p:nvPr>
            <p:ph idx="1" type="body"/>
          </p:nvPr>
        </p:nvSpPr>
        <p:spPr>
          <a:xfrm>
            <a:off x="330881" y="4127862"/>
            <a:ext cx="6135914" cy="4546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6" name="Google Shape;416;p11:notes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>
                <a:solidFill>
                  <a:srgbClr val="000000"/>
                </a:solidFill>
              </a:rPr>
              <a:t>‹#›</a:t>
            </a:fld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9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91" name="Google Shape;49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ru-RU"/>
              <a:t>Убрать лого Минфина, переделать в фир стиль моих финансов</a:t>
            </a:r>
            <a:endParaRPr/>
          </a:p>
        </p:txBody>
      </p:sp>
      <p:sp>
        <p:nvSpPr>
          <p:cNvPr id="500" name="Google Shape;50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ru-RU"/>
              <a:t>Убрать лого Минфина, переделать в фир стиль моих финансов</a:t>
            </a:r>
            <a:endParaRPr/>
          </a:p>
        </p:txBody>
      </p:sp>
      <p:sp>
        <p:nvSpPr>
          <p:cNvPr id="541" name="Google Shape;54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Сделать тут блок схему.</a:t>
            </a:r>
            <a:endParaRPr/>
          </a:p>
        </p:txBody>
      </p:sp>
      <p:sp>
        <p:nvSpPr>
          <p:cNvPr id="235" name="Google Shape;23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8" name="Google Shape;59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Внедрить ссылки в текст.</a:t>
            </a:r>
            <a:endParaRPr/>
          </a:p>
        </p:txBody>
      </p:sp>
      <p:sp>
        <p:nvSpPr>
          <p:cNvPr id="599" name="Google Shape;599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Тут заменить весь текст на 3 куар-кода: на портал, на групп в вк и на канал.</a:t>
            </a:r>
            <a:endParaRPr/>
          </a:p>
        </p:txBody>
      </p:sp>
      <p:sp>
        <p:nvSpPr>
          <p:cNvPr id="611" name="Google Shape;61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Схему можно оставить эту же, только переделать в наши цвета.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Важно: чем выше по графику, тем опаснее, надо эту мысль сохранить: например, оставить переход от зеленого к красному, как сейчас. </a:t>
            </a:r>
            <a:endParaRPr/>
          </a:p>
        </p:txBody>
      </p:sp>
      <p:sp>
        <p:nvSpPr>
          <p:cNvPr id="262" name="Google Shape;26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Relationship Id="rId3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4"/>
          <p:cNvPicPr preferRelativeResize="0"/>
          <p:nvPr/>
        </p:nvPicPr>
        <p:blipFill rotWithShape="1">
          <a:blip r:embed="rId2">
            <a:alphaModFix/>
          </a:blip>
          <a:srcRect b="31905" l="0" r="3654" t="3838"/>
          <a:stretch/>
        </p:blipFill>
        <p:spPr>
          <a:xfrm>
            <a:off x="0" y="1838426"/>
            <a:ext cx="8807209" cy="330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4"/>
          <p:cNvSpPr/>
          <p:nvPr/>
        </p:nvSpPr>
        <p:spPr>
          <a:xfrm flipH="1" rot="10800000">
            <a:off x="0" y="930019"/>
            <a:ext cx="6371923" cy="3792244"/>
          </a:xfrm>
          <a:prstGeom prst="snipRoundRect">
            <a:avLst>
              <a:gd fmla="val 0" name="adj1"/>
              <a:gd fmla="val 26771" name="adj2"/>
            </a:avLst>
          </a:prstGeom>
          <a:solidFill>
            <a:srgbClr val="22AE8B"/>
          </a:solidFill>
          <a:ln>
            <a:noFill/>
          </a:ln>
          <a:effectLst>
            <a:outerShdw blurRad="254000" sx="97000" rotWithShape="0" algn="ctr" dir="4200000" dist="88900" sy="97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1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" name="Google Shape;20;p24"/>
          <p:cNvSpPr/>
          <p:nvPr/>
        </p:nvSpPr>
        <p:spPr>
          <a:xfrm rot="5400000">
            <a:off x="5364150" y="3703323"/>
            <a:ext cx="1018940" cy="1018939"/>
          </a:xfrm>
          <a:prstGeom prst="rtTriangle">
            <a:avLst/>
          </a:prstGeom>
          <a:solidFill>
            <a:srgbClr val="9CCD8E"/>
          </a:solidFill>
          <a:ln>
            <a:noFill/>
          </a:ln>
          <a:effectLst>
            <a:outerShdw blurRad="139700" sx="102000" rotWithShape="0" algn="r" dir="12960000" dist="101600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1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4"/>
          <p:cNvSpPr txBox="1"/>
          <p:nvPr>
            <p:ph type="ctrTitle"/>
          </p:nvPr>
        </p:nvSpPr>
        <p:spPr>
          <a:xfrm>
            <a:off x="328462" y="1571552"/>
            <a:ext cx="5312050" cy="68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ahoma"/>
              <a:buNone/>
              <a:defRPr b="1" sz="27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" type="subTitle"/>
          </p:nvPr>
        </p:nvSpPr>
        <p:spPr>
          <a:xfrm>
            <a:off x="328462" y="2260315"/>
            <a:ext cx="5307968" cy="867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3" name="Google Shape;23;p24"/>
          <p:cNvSpPr txBox="1"/>
          <p:nvPr>
            <p:ph idx="10" type="dt"/>
          </p:nvPr>
        </p:nvSpPr>
        <p:spPr>
          <a:xfrm>
            <a:off x="328461" y="4325443"/>
            <a:ext cx="23736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7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37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9" name="Google Shape;89;p37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3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0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5" name="Google Shape;105;p40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06" name="Google Shape;106;p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1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41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13" name="Google Shape;113;p4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. текст" type="vertTx">
  <p:cSld name="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2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4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. загол. и текст" type="vertTitleAndTx">
  <p:cSld name="VERTICAL_TITLE_AND_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3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3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4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884219"/>
            <a:ext cx="1888299" cy="129175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7"/>
          <p:cNvSpPr txBox="1"/>
          <p:nvPr>
            <p:ph idx="12" type="sldNum"/>
          </p:nvPr>
        </p:nvSpPr>
        <p:spPr>
          <a:xfrm>
            <a:off x="8515350" y="4767263"/>
            <a:ext cx="36526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7" name="Google Shape;137;p27"/>
          <p:cNvSpPr/>
          <p:nvPr/>
        </p:nvSpPr>
        <p:spPr>
          <a:xfrm>
            <a:off x="6740014" y="102394"/>
            <a:ext cx="2219633" cy="4573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9159" y="169753"/>
            <a:ext cx="848276" cy="35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3647" y="280146"/>
            <a:ext cx="677335" cy="1702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27"/>
          <p:cNvCxnSpPr/>
          <p:nvPr/>
        </p:nvCxnSpPr>
        <p:spPr>
          <a:xfrm>
            <a:off x="1829554" y="4853393"/>
            <a:ext cx="6684606" cy="0"/>
          </a:xfrm>
          <a:prstGeom prst="straightConnector1">
            <a:avLst/>
          </a:prstGeom>
          <a:noFill/>
          <a:ln cap="flat" cmpd="sng" w="12700">
            <a:solidFill>
              <a:srgbClr val="F5F5F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1" name="Google Shape;141;p27"/>
          <p:cNvSpPr txBox="1"/>
          <p:nvPr/>
        </p:nvSpPr>
        <p:spPr>
          <a:xfrm>
            <a:off x="3481086" y="4869203"/>
            <a:ext cx="5033074" cy="306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050" u="none" cap="none" strike="noStrike">
                <a:solidFill>
                  <a:srgbClr val="B9BCBF"/>
                </a:solidFill>
                <a:latin typeface="Arial"/>
                <a:ea typeface="Arial"/>
                <a:cs typeface="Arial"/>
                <a:sym typeface="Arial"/>
              </a:rPr>
              <a:t>Четвертый этап Всероссийской просветительской Эстафеты «Мои финансы»</a:t>
            </a:r>
            <a:endParaRPr b="0" i="0" sz="1050" u="none" cap="none" strike="noStrike">
              <a:solidFill>
                <a:srgbClr val="B9BCB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 txBox="1"/>
          <p:nvPr>
            <p:ph type="title"/>
          </p:nvPr>
        </p:nvSpPr>
        <p:spPr>
          <a:xfrm>
            <a:off x="310153" y="1183948"/>
            <a:ext cx="8509998" cy="5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ahoma"/>
              <a:buNone/>
              <a:defRPr b="1" sz="22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" type="body"/>
          </p:nvPr>
        </p:nvSpPr>
        <p:spPr>
          <a:xfrm>
            <a:off x="311030" y="1746608"/>
            <a:ext cx="8520272" cy="2763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8638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Char char="◉"/>
              <a:defRPr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32">
          <p15:clr>
            <a:srgbClr val="FBAE40"/>
          </p15:clr>
        </p15:guide>
        <p15:guide id="2" pos="249">
          <p15:clr>
            <a:srgbClr val="FBAE40"/>
          </p15:clr>
        </p15:guide>
        <p15:guide id="3" pos="2880">
          <p15:clr>
            <a:srgbClr val="FBAE40"/>
          </p15:clr>
        </p15:guide>
        <p15:guide id="4" pos="555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214"/>
            <a:ext cx="6743433" cy="485755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4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sp>
        <p:nvSpPr>
          <p:cNvPr id="146" name="Google Shape;146;p4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47" name="Google Shape;147;p4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48" name="Google Shape;148;p4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49" name="Google Shape;14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396"/>
            <a:ext cx="2183723" cy="1891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5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5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3" name="Google Shape;153;p4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54" name="Google Shape;154;p4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55" name="Google Shape;155;p4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6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46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61" name="Google Shape;161;p4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62" name="Google Shape;162;p4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7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7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9pPr>
          </a:lstStyle>
          <a:p/>
        </p:txBody>
      </p:sp>
      <p:sp>
        <p:nvSpPr>
          <p:cNvPr id="166" name="Google Shape;166;p47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47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9pPr>
          </a:lstStyle>
          <a:p/>
        </p:txBody>
      </p:sp>
      <p:sp>
        <p:nvSpPr>
          <p:cNvPr id="168" name="Google Shape;168;p47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4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70" name="Google Shape;170;p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71" name="Google Shape;171;p4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75" name="Google Shape;175;p4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76" name="Google Shape;176;p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79" name="Google Shape;179;p4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80" name="Google Shape;180;p4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50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indent="-4064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indent="-3810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indent="-355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indent="-355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indent="-355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indent="-355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indent="-355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indent="-355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/>
        </p:txBody>
      </p:sp>
      <p:sp>
        <p:nvSpPr>
          <p:cNvPr id="184" name="Google Shape;184;p50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/>
        </p:txBody>
      </p:sp>
      <p:sp>
        <p:nvSpPr>
          <p:cNvPr id="185" name="Google Shape;185;p5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86" name="Google Shape;186;p5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87" name="Google Shape;187;p5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51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51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/>
        </p:txBody>
      </p:sp>
      <p:sp>
        <p:nvSpPr>
          <p:cNvPr id="192" name="Google Shape;192;p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93" name="Google Shape;193;p5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94" name="Google Shape;194;p5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52"/>
          <p:cNvSpPr txBox="1"/>
          <p:nvPr>
            <p:ph idx="1" type="body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5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99" name="Google Shape;199;p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00" name="Google Shape;200;p5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3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53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5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05" name="Google Shape;205;p5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06" name="Google Shape;206;p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Титульный слайд">
  <p:cSld name="5_Титульный слайд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8"/>
          <p:cNvPicPr preferRelativeResize="0"/>
          <p:nvPr/>
        </p:nvPicPr>
        <p:blipFill rotWithShape="1">
          <a:blip r:embed="rId2">
            <a:alphaModFix/>
          </a:blip>
          <a:srcRect b="9205" l="19474" r="25189" t="0"/>
          <a:stretch/>
        </p:blipFill>
        <p:spPr>
          <a:xfrm>
            <a:off x="1" y="1311056"/>
            <a:ext cx="4151375" cy="383244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8"/>
          <p:cNvSpPr/>
          <p:nvPr/>
        </p:nvSpPr>
        <p:spPr>
          <a:xfrm flipH="1" rot="10800000">
            <a:off x="0" y="2474"/>
            <a:ext cx="3348606" cy="4727192"/>
          </a:xfrm>
          <a:prstGeom prst="snipRoundRect">
            <a:avLst>
              <a:gd fmla="val 0" name="adj1"/>
              <a:gd fmla="val 32006" name="adj2"/>
            </a:avLst>
          </a:prstGeom>
          <a:solidFill>
            <a:srgbClr val="E6BC56"/>
          </a:solidFill>
          <a:ln>
            <a:noFill/>
          </a:ln>
          <a:effectLst>
            <a:outerShdw blurRad="254000" sx="97000" rotWithShape="0" algn="ctr" dir="4200000" dist="88900" sy="97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" name="Google Shape;30;p28"/>
          <p:cNvSpPr/>
          <p:nvPr/>
        </p:nvSpPr>
        <p:spPr>
          <a:xfrm rot="5400000">
            <a:off x="2282791" y="3654708"/>
            <a:ext cx="1065815" cy="1065814"/>
          </a:xfrm>
          <a:prstGeom prst="rtTriangle">
            <a:avLst/>
          </a:prstGeom>
          <a:solidFill>
            <a:srgbClr val="BF9000"/>
          </a:solidFill>
          <a:ln>
            <a:noFill/>
          </a:ln>
          <a:effectLst>
            <a:outerShdw blurRad="241300" sx="102000" rotWithShape="0" algn="r" dir="7500000" dist="101600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8"/>
          <p:cNvSpPr txBox="1"/>
          <p:nvPr>
            <p:ph type="ctrTitle"/>
          </p:nvPr>
        </p:nvSpPr>
        <p:spPr>
          <a:xfrm>
            <a:off x="328462" y="1311057"/>
            <a:ext cx="3691603" cy="68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ahoma"/>
              <a:buNone/>
              <a:defRPr b="1" sz="2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" type="subTitle"/>
          </p:nvPr>
        </p:nvSpPr>
        <p:spPr>
          <a:xfrm>
            <a:off x="4347802" y="1283624"/>
            <a:ext cx="4243539" cy="3716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300"/>
              <a:buNone/>
              <a:defRPr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328461" y="4270975"/>
            <a:ext cx="23736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3">
            <a:alphaModFix/>
          </a:blip>
          <a:srcRect b="23314" l="13991" r="17857" t="21874"/>
          <a:stretch/>
        </p:blipFill>
        <p:spPr>
          <a:xfrm>
            <a:off x="215900" y="161022"/>
            <a:ext cx="1587001" cy="639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>
  <p:cSld name="1_Заголовок и объект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09" name="Google Shape;209;p5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10" name="Google Shape;210;p5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1" name="Google Shape;211;p54"/>
          <p:cNvSpPr/>
          <p:nvPr/>
        </p:nvSpPr>
        <p:spPr>
          <a:xfrm>
            <a:off x="7932642" y="1"/>
            <a:ext cx="1211358" cy="1662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Два объекта">
  <p:cSld name="1_Два объекта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55"/>
          <p:cNvPicPr preferRelativeResize="0"/>
          <p:nvPr/>
        </p:nvPicPr>
        <p:blipFill rotWithShape="1">
          <a:blip r:embed="rId2">
            <a:alphaModFix/>
          </a:blip>
          <a:srcRect b="27359" l="7473" r="0" t="18423"/>
          <a:stretch/>
        </p:blipFill>
        <p:spPr>
          <a:xfrm rot="10800000">
            <a:off x="7122419" y="2630244"/>
            <a:ext cx="2032437" cy="251325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5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15" name="Google Shape;215;p5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16" name="Google Shape;216;p5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1_Заголовок раздела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478" y="0"/>
            <a:ext cx="9165810" cy="485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7595" y="280146"/>
            <a:ext cx="683387" cy="17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9159" y="160107"/>
            <a:ext cx="848276" cy="36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5240" y="3851742"/>
            <a:ext cx="1888299" cy="129175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56"/>
          <p:cNvSpPr txBox="1"/>
          <p:nvPr>
            <p:ph idx="12" type="sldNum"/>
          </p:nvPr>
        </p:nvSpPr>
        <p:spPr>
          <a:xfrm>
            <a:off x="8515350" y="4767263"/>
            <a:ext cx="36526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223" name="Google Shape;223;p56"/>
          <p:cNvCxnSpPr/>
          <p:nvPr/>
        </p:nvCxnSpPr>
        <p:spPr>
          <a:xfrm>
            <a:off x="1829554" y="4853393"/>
            <a:ext cx="6684606" cy="0"/>
          </a:xfrm>
          <a:prstGeom prst="straightConnector1">
            <a:avLst/>
          </a:prstGeom>
          <a:noFill/>
          <a:ln cap="flat" cmpd="sng" w="12700">
            <a:solidFill>
              <a:srgbClr val="F5F5F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4" name="Google Shape;224;p56"/>
          <p:cNvSpPr txBox="1"/>
          <p:nvPr/>
        </p:nvSpPr>
        <p:spPr>
          <a:xfrm>
            <a:off x="3481086" y="4869203"/>
            <a:ext cx="5033074" cy="306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050" u="none" cap="none" strike="noStrike">
                <a:solidFill>
                  <a:srgbClr val="B9BCBF"/>
                </a:solidFill>
                <a:latin typeface="Arial"/>
                <a:ea typeface="Arial"/>
                <a:cs typeface="Arial"/>
                <a:sym typeface="Arial"/>
              </a:rPr>
              <a:t>Четвертый этап Всероссийской просветительской Эстафеты «Мои финансы»</a:t>
            </a:r>
            <a:endParaRPr b="0" i="0" sz="1050" u="none" cap="none" strike="noStrike">
              <a:solidFill>
                <a:srgbClr val="B9BCB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Титульный слайд">
  <p:cSld name="3_Титульный слайд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9"/>
          <p:cNvPicPr preferRelativeResize="0"/>
          <p:nvPr/>
        </p:nvPicPr>
        <p:blipFill rotWithShape="1">
          <a:blip r:embed="rId2">
            <a:alphaModFix/>
          </a:blip>
          <a:srcRect b="13442" l="0" r="3654" t="22301"/>
          <a:stretch/>
        </p:blipFill>
        <p:spPr>
          <a:xfrm>
            <a:off x="0" y="1838426"/>
            <a:ext cx="8807209" cy="330507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9"/>
          <p:cNvSpPr/>
          <p:nvPr/>
        </p:nvSpPr>
        <p:spPr>
          <a:xfrm flipH="1" rot="10800000">
            <a:off x="1" y="930019"/>
            <a:ext cx="8796042" cy="3792244"/>
          </a:xfrm>
          <a:prstGeom prst="snipRoundRect">
            <a:avLst>
              <a:gd fmla="val 0" name="adj1"/>
              <a:gd fmla="val 26771" name="adj2"/>
            </a:avLst>
          </a:prstGeom>
          <a:solidFill>
            <a:srgbClr val="22AE8B"/>
          </a:solidFill>
          <a:ln>
            <a:noFill/>
          </a:ln>
          <a:effectLst>
            <a:outerShdw blurRad="254000" sx="97000" rotWithShape="0" algn="ctr" dir="4200000" dist="88900" sy="97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Google Shape;38;p29"/>
          <p:cNvSpPr/>
          <p:nvPr/>
        </p:nvSpPr>
        <p:spPr>
          <a:xfrm rot="5400000">
            <a:off x="7788269" y="3703323"/>
            <a:ext cx="1018940" cy="1018939"/>
          </a:xfrm>
          <a:prstGeom prst="rtTriangle">
            <a:avLst/>
          </a:prstGeom>
          <a:solidFill>
            <a:srgbClr val="9CCD8E"/>
          </a:solidFill>
          <a:ln>
            <a:noFill/>
          </a:ln>
          <a:effectLst>
            <a:outerShdw blurRad="139700" sx="102000" rotWithShape="0" algn="r" dir="12960000" dist="101600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9"/>
          <p:cNvSpPr txBox="1"/>
          <p:nvPr>
            <p:ph type="ctrTitle"/>
          </p:nvPr>
        </p:nvSpPr>
        <p:spPr>
          <a:xfrm>
            <a:off x="328462" y="1571552"/>
            <a:ext cx="5312050" cy="68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ahoma"/>
              <a:buNone/>
              <a:defRPr b="1" sz="27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" type="subTitle"/>
          </p:nvPr>
        </p:nvSpPr>
        <p:spPr>
          <a:xfrm>
            <a:off x="328462" y="2260315"/>
            <a:ext cx="5307968" cy="867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Титульный слайд">
  <p:cSld name="4_Титульный слайд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0"/>
          <p:cNvPicPr preferRelativeResize="0"/>
          <p:nvPr/>
        </p:nvPicPr>
        <p:blipFill rotWithShape="1">
          <a:blip r:embed="rId2">
            <a:alphaModFix/>
          </a:blip>
          <a:srcRect b="3552" l="-92" r="704" t="30203"/>
          <a:stretch/>
        </p:blipFill>
        <p:spPr>
          <a:xfrm>
            <a:off x="0" y="1838426"/>
            <a:ext cx="8807209" cy="330507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0"/>
          <p:cNvSpPr/>
          <p:nvPr/>
        </p:nvSpPr>
        <p:spPr>
          <a:xfrm flipH="1" rot="10800000">
            <a:off x="0" y="930019"/>
            <a:ext cx="6371923" cy="3792244"/>
          </a:xfrm>
          <a:prstGeom prst="snipRoundRect">
            <a:avLst>
              <a:gd fmla="val 0" name="adj1"/>
              <a:gd fmla="val 26771" name="adj2"/>
            </a:avLst>
          </a:prstGeom>
          <a:solidFill>
            <a:srgbClr val="22AE8B"/>
          </a:solidFill>
          <a:ln>
            <a:noFill/>
          </a:ln>
          <a:effectLst>
            <a:outerShdw blurRad="254000" sx="97000" rotWithShape="0" algn="ctr" dir="4200000" dist="88900" sy="97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" name="Google Shape;44;p30"/>
          <p:cNvSpPr/>
          <p:nvPr/>
        </p:nvSpPr>
        <p:spPr>
          <a:xfrm rot="5400000">
            <a:off x="5364150" y="3703323"/>
            <a:ext cx="1018940" cy="1018939"/>
          </a:xfrm>
          <a:prstGeom prst="rtTriangle">
            <a:avLst/>
          </a:prstGeom>
          <a:solidFill>
            <a:srgbClr val="9CCD8E"/>
          </a:solidFill>
          <a:ln>
            <a:noFill/>
          </a:ln>
          <a:effectLst>
            <a:outerShdw blurRad="139700" sx="102000" rotWithShape="0" algn="r" dir="12960000" dist="101600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0"/>
          <p:cNvSpPr txBox="1"/>
          <p:nvPr>
            <p:ph type="ctrTitle"/>
          </p:nvPr>
        </p:nvSpPr>
        <p:spPr>
          <a:xfrm>
            <a:off x="328462" y="1571552"/>
            <a:ext cx="5312050" cy="68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ahoma"/>
              <a:buNone/>
              <a:defRPr b="1" sz="27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" type="subTitle"/>
          </p:nvPr>
        </p:nvSpPr>
        <p:spPr>
          <a:xfrm>
            <a:off x="328462" y="2260315"/>
            <a:ext cx="5307968" cy="867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328461" y="4325443"/>
            <a:ext cx="23736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Титульный слайд">
  <p:cSld name="2_Титульный слайд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1"/>
          <p:cNvPicPr preferRelativeResize="0"/>
          <p:nvPr/>
        </p:nvPicPr>
        <p:blipFill rotWithShape="1">
          <a:blip r:embed="rId2">
            <a:alphaModFix/>
          </a:blip>
          <a:srcRect b="0" l="15943" r="47819" t="30199"/>
          <a:stretch/>
        </p:blipFill>
        <p:spPr>
          <a:xfrm>
            <a:off x="0" y="930019"/>
            <a:ext cx="3887435" cy="421348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1"/>
          <p:cNvSpPr/>
          <p:nvPr/>
        </p:nvSpPr>
        <p:spPr>
          <a:xfrm>
            <a:off x="2090057" y="932797"/>
            <a:ext cx="1797378" cy="3586785"/>
          </a:xfrm>
          <a:prstGeom prst="rect">
            <a:avLst/>
          </a:prstGeom>
          <a:solidFill>
            <a:srgbClr val="22AE8B"/>
          </a:solidFill>
          <a:ln>
            <a:noFill/>
          </a:ln>
          <a:effectLst>
            <a:outerShdw blurRad="254000" sx="97000" rotWithShape="0" algn="ctr" dir="4200000" dist="88900" sy="97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31"/>
          <p:cNvSpPr txBox="1"/>
          <p:nvPr>
            <p:ph type="ctrTitle"/>
          </p:nvPr>
        </p:nvSpPr>
        <p:spPr>
          <a:xfrm>
            <a:off x="5085264" y="930019"/>
            <a:ext cx="3691603" cy="729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ahoma"/>
              <a:buNone/>
              <a:defRPr b="1" sz="18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" type="subTitle"/>
          </p:nvPr>
        </p:nvSpPr>
        <p:spPr>
          <a:xfrm>
            <a:off x="5088101" y="1719697"/>
            <a:ext cx="3688766" cy="867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  <a:defRPr sz="12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>
  <p:cSld name="1_Заголовок и объект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/>
          <p:nvPr>
            <p:ph type="title"/>
          </p:nvPr>
        </p:nvSpPr>
        <p:spPr>
          <a:xfrm>
            <a:off x="310153" y="1183948"/>
            <a:ext cx="8509998" cy="5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ahoma"/>
              <a:buNone/>
              <a:defRPr b="1" sz="22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32">
          <p15:clr>
            <a:srgbClr val="FBAE40"/>
          </p15:clr>
        </p15:guide>
        <p15:guide id="2" pos="249">
          <p15:clr>
            <a:srgbClr val="FBAE40"/>
          </p15:clr>
        </p15:guide>
        <p15:guide id="3" pos="2880">
          <p15:clr>
            <a:srgbClr val="FBAE40"/>
          </p15:clr>
        </p15:guide>
        <p15:guide id="4" pos="55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>
  <p:cSld name="1_Титульный слайд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3"/>
          <p:cNvPicPr preferRelativeResize="0"/>
          <p:nvPr/>
        </p:nvPicPr>
        <p:blipFill rotWithShape="1">
          <a:blip r:embed="rId2">
            <a:alphaModFix/>
          </a:blip>
          <a:srcRect b="0" l="0" r="47461" t="29490"/>
          <a:stretch/>
        </p:blipFill>
        <p:spPr>
          <a:xfrm>
            <a:off x="0" y="1516828"/>
            <a:ext cx="4802659" cy="362667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3"/>
          <p:cNvSpPr/>
          <p:nvPr/>
        </p:nvSpPr>
        <p:spPr>
          <a:xfrm flipH="1" rot="10800000">
            <a:off x="2997" y="2474"/>
            <a:ext cx="4017068" cy="4727192"/>
          </a:xfrm>
          <a:prstGeom prst="snipRoundRect">
            <a:avLst>
              <a:gd fmla="val 0" name="adj1"/>
              <a:gd fmla="val 26518" name="adj2"/>
            </a:avLst>
          </a:prstGeom>
          <a:solidFill>
            <a:srgbClr val="22AE8B"/>
          </a:solidFill>
          <a:ln>
            <a:noFill/>
          </a:ln>
          <a:effectLst>
            <a:outerShdw blurRad="254000" sx="97000" rotWithShape="0" algn="ctr" dir="4200000" dist="88900" sy="97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" name="Google Shape;58;p33"/>
          <p:cNvSpPr/>
          <p:nvPr/>
        </p:nvSpPr>
        <p:spPr>
          <a:xfrm rot="5400000">
            <a:off x="2954250" y="3663851"/>
            <a:ext cx="1065815" cy="1065814"/>
          </a:xfrm>
          <a:prstGeom prst="rtTriangle">
            <a:avLst/>
          </a:prstGeom>
          <a:solidFill>
            <a:srgbClr val="9CCD8E"/>
          </a:solidFill>
          <a:ln>
            <a:noFill/>
          </a:ln>
          <a:effectLst>
            <a:outerShdw blurRad="139700" sx="102000" rotWithShape="0" algn="r" dir="12960000" dist="101600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3"/>
          <p:cNvSpPr txBox="1"/>
          <p:nvPr>
            <p:ph type="ctrTitle"/>
          </p:nvPr>
        </p:nvSpPr>
        <p:spPr>
          <a:xfrm>
            <a:off x="328462" y="1170190"/>
            <a:ext cx="3691603" cy="68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ahoma"/>
              <a:buNone/>
              <a:defRPr b="1" sz="2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" type="subTitle"/>
          </p:nvPr>
        </p:nvSpPr>
        <p:spPr>
          <a:xfrm>
            <a:off x="331299" y="1999819"/>
            <a:ext cx="3688766" cy="867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1" name="Google Shape;61;p33"/>
          <p:cNvSpPr txBox="1"/>
          <p:nvPr>
            <p:ph idx="10" type="dt"/>
          </p:nvPr>
        </p:nvSpPr>
        <p:spPr>
          <a:xfrm>
            <a:off x="328461" y="4270975"/>
            <a:ext cx="23736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2" name="Google Shape;62;p33"/>
          <p:cNvPicPr preferRelativeResize="0"/>
          <p:nvPr/>
        </p:nvPicPr>
        <p:blipFill rotWithShape="1">
          <a:blip r:embed="rId3">
            <a:alphaModFix/>
          </a:blip>
          <a:srcRect b="23314" l="13991" r="17857" t="21874"/>
          <a:stretch/>
        </p:blipFill>
        <p:spPr>
          <a:xfrm>
            <a:off x="215900" y="161022"/>
            <a:ext cx="1587001" cy="639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926">
          <p15:clr>
            <a:srgbClr val="FBAE40"/>
          </p15:clr>
        </p15:guide>
        <p15:guide id="2" pos="24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Титульный слайд">
  <p:cSld name="6_Титульный слайд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4"/>
          <p:cNvPicPr preferRelativeResize="0"/>
          <p:nvPr/>
        </p:nvPicPr>
        <p:blipFill rotWithShape="1">
          <a:blip r:embed="rId2">
            <a:alphaModFix/>
          </a:blip>
          <a:srcRect b="0" l="0" r="0" t="28395"/>
          <a:stretch/>
        </p:blipFill>
        <p:spPr>
          <a:xfrm>
            <a:off x="0" y="1460500"/>
            <a:ext cx="9141291" cy="36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4"/>
          <p:cNvSpPr/>
          <p:nvPr/>
        </p:nvSpPr>
        <p:spPr>
          <a:xfrm flipH="1" rot="10800000">
            <a:off x="2997" y="2474"/>
            <a:ext cx="4017068" cy="4727192"/>
          </a:xfrm>
          <a:prstGeom prst="snipRoundRect">
            <a:avLst>
              <a:gd fmla="val 0" name="adj1"/>
              <a:gd fmla="val 26518" name="adj2"/>
            </a:avLst>
          </a:prstGeom>
          <a:solidFill>
            <a:srgbClr val="22AE8B"/>
          </a:solidFill>
          <a:ln>
            <a:noFill/>
          </a:ln>
          <a:effectLst>
            <a:outerShdw blurRad="254000" sx="97000" rotWithShape="0" algn="ctr" dir="4200000" dist="88900" sy="97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34"/>
          <p:cNvSpPr/>
          <p:nvPr/>
        </p:nvSpPr>
        <p:spPr>
          <a:xfrm rot="5400000">
            <a:off x="2954250" y="3663851"/>
            <a:ext cx="1065815" cy="1065814"/>
          </a:xfrm>
          <a:prstGeom prst="rtTriangle">
            <a:avLst/>
          </a:prstGeom>
          <a:solidFill>
            <a:srgbClr val="9CCD8E"/>
          </a:solidFill>
          <a:ln>
            <a:noFill/>
          </a:ln>
          <a:effectLst>
            <a:outerShdw blurRad="139700" sx="102000" rotWithShape="0" algn="r" dir="12960000" dist="101600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4"/>
          <p:cNvSpPr txBox="1"/>
          <p:nvPr>
            <p:ph type="ctrTitle"/>
          </p:nvPr>
        </p:nvSpPr>
        <p:spPr>
          <a:xfrm>
            <a:off x="328462" y="1160227"/>
            <a:ext cx="3691603" cy="68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ahoma"/>
              <a:buNone/>
              <a:defRPr b="1" sz="2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4"/>
          <p:cNvSpPr txBox="1"/>
          <p:nvPr>
            <p:ph idx="1" type="subTitle"/>
          </p:nvPr>
        </p:nvSpPr>
        <p:spPr>
          <a:xfrm>
            <a:off x="331299" y="1999819"/>
            <a:ext cx="3688766" cy="867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328461" y="4270975"/>
            <a:ext cx="23736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0" name="Google Shape;70;p34"/>
          <p:cNvPicPr preferRelativeResize="0"/>
          <p:nvPr/>
        </p:nvPicPr>
        <p:blipFill rotWithShape="1">
          <a:blip r:embed="rId3">
            <a:alphaModFix/>
          </a:blip>
          <a:srcRect b="23314" l="13991" r="17857" t="21874"/>
          <a:stretch/>
        </p:blipFill>
        <p:spPr>
          <a:xfrm>
            <a:off x="215900" y="161022"/>
            <a:ext cx="1587001" cy="639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9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9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5" name="Google Shape;15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662066" y="279132"/>
            <a:ext cx="2048349" cy="45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3"/>
          <p:cNvPicPr preferRelativeResize="0"/>
          <p:nvPr/>
        </p:nvPicPr>
        <p:blipFill rotWithShape="1">
          <a:blip r:embed="rId2">
            <a:alphaModFix/>
          </a:blip>
          <a:srcRect b="21240" l="15442" r="16953" t="23551"/>
          <a:stretch/>
        </p:blipFill>
        <p:spPr>
          <a:xfrm>
            <a:off x="249625" y="176784"/>
            <a:ext cx="1573152" cy="6432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34.png"/><Relationship Id="rId5" Type="http://schemas.openxmlformats.org/officeDocument/2006/relationships/image" Target="../media/image41.png"/><Relationship Id="rId6" Type="http://schemas.openxmlformats.org/officeDocument/2006/relationships/image" Target="../media/image47.png"/><Relationship Id="rId7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asv.org.ru/" TargetMode="External"/><Relationship Id="rId4" Type="http://schemas.openxmlformats.org/officeDocument/2006/relationships/image" Target="../media/image4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35.png"/><Relationship Id="rId5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Relationship Id="rId4" Type="http://schemas.openxmlformats.org/officeDocument/2006/relationships/image" Target="../media/image36.pn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6.jpg"/><Relationship Id="rId4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moex.com/" TargetMode="External"/><Relationship Id="rId4" Type="http://schemas.openxmlformats.org/officeDocument/2006/relationships/hyperlink" Target="about:blank" TargetMode="External"/><Relationship Id="rId5" Type="http://schemas.openxmlformats.org/officeDocument/2006/relationships/hyperlink" Target="https://img-cdn.tinkoffjournal.ru/-/3-that-day-chek-list.xwiwsdoy9enx..pdf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18.png"/><Relationship Id="rId5" Type="http://schemas.openxmlformats.org/officeDocument/2006/relationships/image" Target="../media/image10.png"/><Relationship Id="rId6" Type="http://schemas.openxmlformats.org/officeDocument/2006/relationships/image" Target="../media/image20.png"/><Relationship Id="rId7" Type="http://schemas.openxmlformats.org/officeDocument/2006/relationships/image" Target="../media/image43.png"/><Relationship Id="rId8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"/>
          <p:cNvSpPr txBox="1"/>
          <p:nvPr>
            <p:ph type="ctrTitle"/>
          </p:nvPr>
        </p:nvSpPr>
        <p:spPr>
          <a:xfrm>
            <a:off x="328462" y="1571552"/>
            <a:ext cx="5590200" cy="68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ahoma"/>
              <a:buNone/>
            </a:pPr>
            <a:r>
              <a:rPr lang="ru-RU"/>
              <a:t>Планирование сбережений</a:t>
            </a:r>
            <a:endParaRPr/>
          </a:p>
        </p:txBody>
      </p:sp>
      <p:sp>
        <p:nvSpPr>
          <p:cNvPr id="231" name="Google Shape;231;p1"/>
          <p:cNvSpPr txBox="1"/>
          <p:nvPr>
            <p:ph idx="1" type="subTitle"/>
          </p:nvPr>
        </p:nvSpPr>
        <p:spPr>
          <a:xfrm>
            <a:off x="328462" y="2858930"/>
            <a:ext cx="5307968" cy="867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-RU"/>
              <a:t>Модуль 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6" name="Google Shape;376;p10"/>
          <p:cNvCxnSpPr/>
          <p:nvPr/>
        </p:nvCxnSpPr>
        <p:spPr>
          <a:xfrm>
            <a:off x="432458" y="2230124"/>
            <a:ext cx="4951881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10"/>
          <p:cNvCxnSpPr/>
          <p:nvPr/>
        </p:nvCxnSpPr>
        <p:spPr>
          <a:xfrm>
            <a:off x="432458" y="2602295"/>
            <a:ext cx="3362781" cy="4394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10"/>
          <p:cNvCxnSpPr/>
          <p:nvPr/>
        </p:nvCxnSpPr>
        <p:spPr>
          <a:xfrm flipH="1" rot="10800000">
            <a:off x="430315" y="2982630"/>
            <a:ext cx="1620104" cy="54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10"/>
          <p:cNvCxnSpPr/>
          <p:nvPr/>
        </p:nvCxnSpPr>
        <p:spPr>
          <a:xfrm>
            <a:off x="422298" y="1850620"/>
            <a:ext cx="6916021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80" name="Google Shape;380;p10"/>
          <p:cNvSpPr/>
          <p:nvPr/>
        </p:nvSpPr>
        <p:spPr>
          <a:xfrm rot="-5400000">
            <a:off x="6139484" y="2159760"/>
            <a:ext cx="3413797" cy="1634277"/>
          </a:xfrm>
          <a:prstGeom prst="homePlate">
            <a:avLst>
              <a:gd fmla="val 34496" name="adj"/>
            </a:avLst>
          </a:prstGeom>
          <a:solidFill>
            <a:srgbClr val="FF621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1" name="Google Shape;381;p10"/>
          <p:cNvSpPr txBox="1"/>
          <p:nvPr>
            <p:ph type="title"/>
          </p:nvPr>
        </p:nvSpPr>
        <p:spPr>
          <a:xfrm>
            <a:off x="291467" y="1194277"/>
            <a:ext cx="5598385" cy="868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2400"/>
              <a:t>А какая доходность?</a:t>
            </a:r>
            <a:endParaRPr/>
          </a:p>
        </p:txBody>
      </p:sp>
      <p:sp>
        <p:nvSpPr>
          <p:cNvPr id="382" name="Google Shape;382;p10"/>
          <p:cNvSpPr/>
          <p:nvPr/>
        </p:nvSpPr>
        <p:spPr>
          <a:xfrm>
            <a:off x="400289" y="1870940"/>
            <a:ext cx="47633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Планируемая доходность от инвестиций</a:t>
            </a:r>
            <a:endParaRPr/>
          </a:p>
        </p:txBody>
      </p:sp>
      <p:sp>
        <p:nvSpPr>
          <p:cNvPr id="383" name="Google Shape;383;p10"/>
          <p:cNvSpPr txBox="1"/>
          <p:nvPr/>
        </p:nvSpPr>
        <p:spPr>
          <a:xfrm>
            <a:off x="7066280" y="2492368"/>
            <a:ext cx="158158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АКЦИИ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18-22%</a:t>
            </a:r>
            <a:endParaRPr/>
          </a:p>
        </p:txBody>
      </p:sp>
      <p:sp>
        <p:nvSpPr>
          <p:cNvPr id="384" name="Google Shape;384;p10"/>
          <p:cNvSpPr/>
          <p:nvPr/>
        </p:nvSpPr>
        <p:spPr>
          <a:xfrm rot="-5400000">
            <a:off x="4681268" y="2346449"/>
            <a:ext cx="3040417" cy="1634276"/>
          </a:xfrm>
          <a:prstGeom prst="homePlate">
            <a:avLst>
              <a:gd fmla="val 34496" name="adj"/>
            </a:avLst>
          </a:prstGeom>
          <a:gradFill>
            <a:gsLst>
              <a:gs pos="0">
                <a:srgbClr val="FFD966"/>
              </a:gs>
              <a:gs pos="42000">
                <a:srgbClr val="FFD966"/>
              </a:gs>
              <a:gs pos="100000">
                <a:srgbClr val="FF621C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5" name="Google Shape;385;p10"/>
          <p:cNvSpPr txBox="1"/>
          <p:nvPr/>
        </p:nvSpPr>
        <p:spPr>
          <a:xfrm>
            <a:off x="5331645" y="2654984"/>
            <a:ext cx="1703109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ОМС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до 22% и &gt;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6" name="Google Shape;386;p10"/>
          <p:cNvSpPr/>
          <p:nvPr/>
        </p:nvSpPr>
        <p:spPr>
          <a:xfrm rot="-5400000">
            <a:off x="3253104" y="2501282"/>
            <a:ext cx="2651794" cy="1634276"/>
          </a:xfrm>
          <a:prstGeom prst="homePlate">
            <a:avLst>
              <a:gd fmla="val 34496" name="adj"/>
            </a:avLst>
          </a:prstGeom>
          <a:gradFill>
            <a:gsLst>
              <a:gs pos="0">
                <a:schemeClr val="accent2"/>
              </a:gs>
              <a:gs pos="20000">
                <a:schemeClr val="accent2"/>
              </a:gs>
              <a:gs pos="100000">
                <a:srgbClr val="FEE599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7" name="Google Shape;387;p10"/>
          <p:cNvSpPr txBox="1"/>
          <p:nvPr>
            <p:ph idx="1" type="body"/>
          </p:nvPr>
        </p:nvSpPr>
        <p:spPr>
          <a:xfrm>
            <a:off x="3090659" y="204952"/>
            <a:ext cx="1525166" cy="746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b="1" lang="ru-RU" sz="1100">
                <a:solidFill>
                  <a:schemeClr val="lt1"/>
                </a:solidFill>
              </a:rPr>
              <a:t>НЕДВИЖИМОСТЬ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330"/>
              <a:buNone/>
            </a:pPr>
            <a:r>
              <a:rPr b="1" lang="ru-RU" sz="1900">
                <a:solidFill>
                  <a:schemeClr val="lt1"/>
                </a:solidFill>
              </a:rPr>
              <a:t>5%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b="1" sz="1100">
              <a:solidFill>
                <a:schemeClr val="lt1"/>
              </a:solidFill>
            </a:endParaRPr>
          </a:p>
        </p:txBody>
      </p:sp>
      <p:sp>
        <p:nvSpPr>
          <p:cNvPr id="388" name="Google Shape;388;p10"/>
          <p:cNvSpPr/>
          <p:nvPr/>
        </p:nvSpPr>
        <p:spPr>
          <a:xfrm rot="-5400000">
            <a:off x="1758033" y="2735482"/>
            <a:ext cx="2262345" cy="1634278"/>
          </a:xfrm>
          <a:prstGeom prst="homePlate">
            <a:avLst>
              <a:gd fmla="val 34496" name="adj"/>
            </a:avLst>
          </a:prstGeom>
          <a:gradFill>
            <a:gsLst>
              <a:gs pos="0">
                <a:schemeClr val="accent1"/>
              </a:gs>
              <a:gs pos="17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9" name="Google Shape;389;p10"/>
          <p:cNvSpPr txBox="1"/>
          <p:nvPr/>
        </p:nvSpPr>
        <p:spPr>
          <a:xfrm>
            <a:off x="2165730" y="3364938"/>
            <a:ext cx="1381029" cy="703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70"/>
              <a:buFont typeface="Arial"/>
              <a:buNone/>
            </a:pPr>
            <a:r>
              <a:rPr b="1" lang="ru-RU" sz="1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ОБЛИГАЦИИ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330"/>
              <a:buFont typeface="Arial"/>
              <a:buNone/>
            </a:pPr>
            <a:r>
              <a:rPr b="1" lang="ru-RU" sz="19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14%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77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0" name="Google Shape;390;p10"/>
          <p:cNvSpPr/>
          <p:nvPr/>
        </p:nvSpPr>
        <p:spPr>
          <a:xfrm rot="-5400000">
            <a:off x="327048" y="2949091"/>
            <a:ext cx="1851693" cy="1634276"/>
          </a:xfrm>
          <a:prstGeom prst="homePlate">
            <a:avLst>
              <a:gd fmla="val 3449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1" name="Google Shape;391;p10"/>
          <p:cNvSpPr txBox="1"/>
          <p:nvPr/>
        </p:nvSpPr>
        <p:spPr>
          <a:xfrm>
            <a:off x="3824526" y="3142707"/>
            <a:ext cx="1386113" cy="724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70"/>
              <a:buFont typeface="Arial"/>
              <a:buNone/>
            </a:pPr>
            <a:r>
              <a:rPr b="1" lang="ru-RU" sz="1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ДЕПОЗИТЫ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330"/>
              <a:buFont typeface="Arial"/>
              <a:buNone/>
            </a:pPr>
            <a:r>
              <a:rPr b="1" lang="ru-RU" sz="19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14-15%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77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392" name="Google Shape;392;p10"/>
          <p:cNvCxnSpPr/>
          <p:nvPr/>
        </p:nvCxnSpPr>
        <p:spPr>
          <a:xfrm>
            <a:off x="5364019" y="1572844"/>
            <a:ext cx="0" cy="3063235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10"/>
          <p:cNvCxnSpPr/>
          <p:nvPr/>
        </p:nvCxnSpPr>
        <p:spPr>
          <a:xfrm>
            <a:off x="7019083" y="1593694"/>
            <a:ext cx="0" cy="3063235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0"/>
          <p:cNvCxnSpPr/>
          <p:nvPr/>
        </p:nvCxnSpPr>
        <p:spPr>
          <a:xfrm>
            <a:off x="3718536" y="1607788"/>
            <a:ext cx="0" cy="3063235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5" name="Google Shape;395;p10"/>
          <p:cNvCxnSpPr/>
          <p:nvPr/>
        </p:nvCxnSpPr>
        <p:spPr>
          <a:xfrm>
            <a:off x="3716506" y="2672816"/>
            <a:ext cx="0" cy="1984113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6" name="Google Shape;396;p10"/>
          <p:cNvCxnSpPr/>
          <p:nvPr/>
        </p:nvCxnSpPr>
        <p:spPr>
          <a:xfrm>
            <a:off x="2070033" y="2672816"/>
            <a:ext cx="0" cy="1984113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7" name="Google Shape;397;p10"/>
          <p:cNvSpPr/>
          <p:nvPr/>
        </p:nvSpPr>
        <p:spPr>
          <a:xfrm>
            <a:off x="7984501" y="3992879"/>
            <a:ext cx="1149961" cy="8651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398" name="Google Shape;398;p10"/>
          <p:cNvCxnSpPr/>
          <p:nvPr/>
        </p:nvCxnSpPr>
        <p:spPr>
          <a:xfrm>
            <a:off x="409995" y="4679261"/>
            <a:ext cx="7574506" cy="0"/>
          </a:xfrm>
          <a:prstGeom prst="straightConnector1">
            <a:avLst/>
          </a:prstGeom>
          <a:noFill/>
          <a:ln cap="flat" cmpd="sng" w="38100">
            <a:solidFill>
              <a:srgbClr val="FF621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9" name="Google Shape;399;p10"/>
          <p:cNvSpPr/>
          <p:nvPr/>
        </p:nvSpPr>
        <p:spPr>
          <a:xfrm>
            <a:off x="4892415" y="4674376"/>
            <a:ext cx="378433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FF621C"/>
                </a:solidFill>
                <a:latin typeface="Tahoma"/>
                <a:ea typeface="Tahoma"/>
                <a:cs typeface="Tahoma"/>
                <a:sym typeface="Tahoma"/>
              </a:rPr>
              <a:t>Риск потери части инвестиций</a:t>
            </a:r>
            <a:endParaRPr/>
          </a:p>
        </p:txBody>
      </p:sp>
      <p:cxnSp>
        <p:nvCxnSpPr>
          <p:cNvPr id="400" name="Google Shape;400;p10"/>
          <p:cNvCxnSpPr/>
          <p:nvPr/>
        </p:nvCxnSpPr>
        <p:spPr>
          <a:xfrm>
            <a:off x="430315" y="1842217"/>
            <a:ext cx="0" cy="286001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1" name="Google Shape;401;p10"/>
          <p:cNvSpPr/>
          <p:nvPr/>
        </p:nvSpPr>
        <p:spPr>
          <a:xfrm rot="5400000">
            <a:off x="7962540" y="4001255"/>
            <a:ext cx="700981" cy="700980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>
            <a:outerShdw blurRad="241300" sx="102000" rotWithShape="0" algn="r" dir="7500000" dist="101600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7236" y="2366060"/>
            <a:ext cx="574867" cy="574867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0"/>
          <p:cNvSpPr/>
          <p:nvPr/>
        </p:nvSpPr>
        <p:spPr>
          <a:xfrm>
            <a:off x="2031908" y="2934416"/>
            <a:ext cx="126398" cy="126398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0"/>
          <p:cNvSpPr/>
          <p:nvPr/>
        </p:nvSpPr>
        <p:spPr>
          <a:xfrm>
            <a:off x="3687352" y="2518267"/>
            <a:ext cx="126398" cy="126398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0"/>
          <p:cNvSpPr/>
          <p:nvPr/>
        </p:nvSpPr>
        <p:spPr>
          <a:xfrm>
            <a:off x="5332940" y="2190560"/>
            <a:ext cx="126398" cy="126398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0"/>
          <p:cNvSpPr/>
          <p:nvPr/>
        </p:nvSpPr>
        <p:spPr>
          <a:xfrm>
            <a:off x="6973689" y="1776530"/>
            <a:ext cx="126398" cy="126398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0"/>
          <p:cNvSpPr/>
          <p:nvPr/>
        </p:nvSpPr>
        <p:spPr>
          <a:xfrm>
            <a:off x="346111" y="3348073"/>
            <a:ext cx="126398" cy="126398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549" y="3061868"/>
            <a:ext cx="622422" cy="62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7031" y="1839313"/>
            <a:ext cx="828891" cy="82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42825" y="2681759"/>
            <a:ext cx="610054" cy="61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00706" y="1630820"/>
            <a:ext cx="704760" cy="70476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0"/>
          <p:cNvSpPr txBox="1"/>
          <p:nvPr/>
        </p:nvSpPr>
        <p:spPr>
          <a:xfrm>
            <a:off x="493177" y="3877685"/>
            <a:ext cx="1525166" cy="769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70"/>
              <a:buFont typeface="Arial"/>
              <a:buNone/>
            </a:pPr>
            <a:r>
              <a:rPr b="1" lang="ru-RU" sz="1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НЕДВИЖИМОСТЬ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330"/>
              <a:buFont typeface="Arial"/>
              <a:buNone/>
            </a:pPr>
            <a:r>
              <a:rPr b="1" lang="ru-RU" sz="19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5%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77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11"/>
          <p:cNvPicPr preferRelativeResize="0"/>
          <p:nvPr/>
        </p:nvPicPr>
        <p:blipFill rotWithShape="1">
          <a:blip r:embed="rId3">
            <a:alphaModFix amt="35000"/>
          </a:blip>
          <a:srcRect b="10652" l="5509" r="0" t="9668"/>
          <a:stretch/>
        </p:blipFill>
        <p:spPr>
          <a:xfrm flipH="1">
            <a:off x="1719464" y="1420119"/>
            <a:ext cx="3741433" cy="3154906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11"/>
          <p:cNvSpPr/>
          <p:nvPr/>
        </p:nvSpPr>
        <p:spPr>
          <a:xfrm flipH="1" rot="10800000">
            <a:off x="-10161" y="930020"/>
            <a:ext cx="3280027" cy="3390870"/>
          </a:xfrm>
          <a:prstGeom prst="snipRoundRect">
            <a:avLst>
              <a:gd fmla="val 0" name="adj1"/>
              <a:gd fmla="val 32089" name="adj2"/>
            </a:avLst>
          </a:prstGeom>
          <a:solidFill>
            <a:srgbClr val="22AE8B"/>
          </a:solidFill>
          <a:ln>
            <a:noFill/>
          </a:ln>
          <a:effectLst>
            <a:outerShdw blurRad="254000" sx="97000" rotWithShape="0" algn="ctr" dir="4200000" dist="88900" sy="97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0" name="Google Shape;420;p11"/>
          <p:cNvSpPr/>
          <p:nvPr/>
        </p:nvSpPr>
        <p:spPr>
          <a:xfrm rot="5400000">
            <a:off x="2222451" y="3255075"/>
            <a:ext cx="1065815" cy="1065814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241300" sx="102000" rotWithShape="0" algn="r" dir="7500000" dist="101600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1"/>
          <p:cNvSpPr txBox="1"/>
          <p:nvPr>
            <p:ph type="title"/>
          </p:nvPr>
        </p:nvSpPr>
        <p:spPr>
          <a:xfrm>
            <a:off x="310153" y="1183948"/>
            <a:ext cx="2886128" cy="1093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lang="ru-RU" sz="2400">
                <a:solidFill>
                  <a:schemeClr val="lt1"/>
                </a:solidFill>
              </a:rPr>
              <a:t>Токсичные операции и продукты</a:t>
            </a:r>
            <a:endParaRPr/>
          </a:p>
        </p:txBody>
      </p:sp>
      <p:sp>
        <p:nvSpPr>
          <p:cNvPr id="422" name="Google Shape;422;p11"/>
          <p:cNvSpPr txBox="1"/>
          <p:nvPr>
            <p:ph idx="1" type="body"/>
          </p:nvPr>
        </p:nvSpPr>
        <p:spPr>
          <a:xfrm>
            <a:off x="5254249" y="1662419"/>
            <a:ext cx="3707367" cy="2763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3" lvl="0" marL="446088" rtl="0" algn="l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SzPts val="1190"/>
              <a:buChar char="◉"/>
            </a:pPr>
            <a:r>
              <a:rPr lang="ru-RU" sz="1700"/>
              <a:t>Форекс / ПАММ-счета</a:t>
            </a:r>
            <a:endParaRPr/>
          </a:p>
          <a:p>
            <a:pPr indent="-265113" lvl="0" marL="446088" rtl="0" algn="l">
              <a:lnSpc>
                <a:spcPct val="141176"/>
              </a:lnSpc>
              <a:spcBef>
                <a:spcPts val="750"/>
              </a:spcBef>
              <a:spcAft>
                <a:spcPts val="0"/>
              </a:spcAft>
              <a:buSzPts val="1190"/>
              <a:buChar char="◉"/>
            </a:pPr>
            <a:r>
              <a:rPr lang="ru-RU" sz="1700"/>
              <a:t>Бинарные опционы</a:t>
            </a:r>
            <a:endParaRPr/>
          </a:p>
          <a:p>
            <a:pPr indent="-265113" lvl="0" marL="446088" rtl="0" algn="l">
              <a:lnSpc>
                <a:spcPct val="141176"/>
              </a:lnSpc>
              <a:spcBef>
                <a:spcPts val="750"/>
              </a:spcBef>
              <a:spcAft>
                <a:spcPts val="0"/>
              </a:spcAft>
              <a:buSzPts val="1190"/>
              <a:buChar char="◉"/>
            </a:pPr>
            <a:r>
              <a:rPr lang="ru-RU" sz="1700"/>
              <a:t>HYIP – новые пирамиды</a:t>
            </a:r>
            <a:endParaRPr/>
          </a:p>
          <a:p>
            <a:pPr indent="-265113" lvl="0" marL="446088" rtl="0" algn="l">
              <a:lnSpc>
                <a:spcPct val="141176"/>
              </a:lnSpc>
              <a:spcBef>
                <a:spcPts val="750"/>
              </a:spcBef>
              <a:spcAft>
                <a:spcPts val="0"/>
              </a:spcAft>
              <a:buSzPts val="1190"/>
              <a:buChar char="◉"/>
            </a:pPr>
            <a:r>
              <a:rPr lang="ru-RU" sz="1700"/>
              <a:t>Мошеннические сайты «инвестиционных компаний»</a:t>
            </a:r>
            <a:endParaRPr/>
          </a:p>
          <a:p>
            <a:pPr indent="-265113" lvl="0" marL="446088" rtl="0" algn="l">
              <a:lnSpc>
                <a:spcPct val="141176"/>
              </a:lnSpc>
              <a:spcBef>
                <a:spcPts val="750"/>
              </a:spcBef>
              <a:spcAft>
                <a:spcPts val="0"/>
              </a:spcAft>
              <a:buSzPts val="1190"/>
              <a:buChar char="◉"/>
            </a:pPr>
            <a:r>
              <a:rPr lang="ru-RU" sz="1700"/>
              <a:t>Криптовалюта</a:t>
            </a:r>
            <a:endParaRPr/>
          </a:p>
        </p:txBody>
      </p:sp>
      <p:sp>
        <p:nvSpPr>
          <p:cNvPr id="423" name="Google Shape;423;p11"/>
          <p:cNvSpPr/>
          <p:nvPr/>
        </p:nvSpPr>
        <p:spPr>
          <a:xfrm>
            <a:off x="314702" y="2277672"/>
            <a:ext cx="203517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5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http://stoppiramida.ru/</a:t>
            </a:r>
            <a:endParaRPr i="1" sz="1500" u="sng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12"/>
          <p:cNvPicPr preferRelativeResize="0"/>
          <p:nvPr/>
        </p:nvPicPr>
        <p:blipFill rotWithShape="1">
          <a:blip r:embed="rId3">
            <a:alphaModFix/>
          </a:blip>
          <a:srcRect b="3119" l="-175" r="-19554" t="-6244"/>
          <a:stretch/>
        </p:blipFill>
        <p:spPr>
          <a:xfrm>
            <a:off x="227220" y="1431047"/>
            <a:ext cx="4167426" cy="358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2"/>
          <p:cNvSpPr txBox="1"/>
          <p:nvPr>
            <p:ph type="title"/>
          </p:nvPr>
        </p:nvSpPr>
        <p:spPr>
          <a:xfrm>
            <a:off x="310153" y="1134520"/>
            <a:ext cx="3899382" cy="1534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BACE"/>
              </a:buClr>
              <a:buSzPts val="2400"/>
              <a:buFont typeface="Tahoma"/>
              <a:buNone/>
            </a:pPr>
            <a:r>
              <a:rPr b="1" lang="ru-RU" sz="2400">
                <a:latin typeface="Tahoma"/>
                <a:ea typeface="Tahoma"/>
                <a:cs typeface="Tahoma"/>
                <a:sym typeface="Tahoma"/>
              </a:rPr>
              <a:t>А у вас выгодный депозит?</a:t>
            </a:r>
            <a:endParaRPr/>
          </a:p>
        </p:txBody>
      </p:sp>
      <p:sp>
        <p:nvSpPr>
          <p:cNvPr id="431" name="Google Shape;431;p12"/>
          <p:cNvSpPr txBox="1"/>
          <p:nvPr>
            <p:ph idx="1" type="body"/>
          </p:nvPr>
        </p:nvSpPr>
        <p:spPr>
          <a:xfrm>
            <a:off x="3715265" y="1254642"/>
            <a:ext cx="4975654" cy="3517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Char char="◉"/>
            </a:pPr>
            <a:r>
              <a:rPr lang="ru-RU" sz="1500"/>
              <a:t>Срок депозита – как скоро вам понадобятся деньги?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Char char="◉"/>
            </a:pPr>
            <a:r>
              <a:rPr lang="ru-RU" sz="1500"/>
              <a:t>Условия размещения (минимальная сумма, возможность пополнения, частичного снятия, досрочного расторжения без потери % и т. п.)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Char char="◉"/>
            </a:pPr>
            <a:r>
              <a:rPr lang="ru-RU" sz="1500"/>
              <a:t>Валюта вклада</a:t>
            </a:r>
            <a:endParaRPr sz="1500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Char char="◉"/>
            </a:pPr>
            <a:r>
              <a:rPr lang="ru-RU" sz="1500"/>
              <a:t>Процентная ставка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Char char="◉"/>
            </a:pPr>
            <a:r>
              <a:rPr lang="ru-RU" sz="1500"/>
              <a:t>Наличие капитализации процентов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Char char="◉"/>
            </a:pPr>
            <a:r>
              <a:rPr lang="ru-RU" sz="1500"/>
              <a:t>Входит ли банк в систему страхования вкладов, </a:t>
            </a:r>
            <a:r>
              <a:rPr i="1" lang="ru-RU" sz="1200" u="sng">
                <a:solidFill>
                  <a:schemeClr val="accent1"/>
                </a:solidFill>
              </a:rPr>
              <a:t>https://www.asv.org.ru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Char char="◉"/>
            </a:pPr>
            <a:r>
              <a:rPr lang="ru-RU" sz="1500"/>
              <a:t>Тарифы и удобство обслуживания в банке, отзывы</a:t>
            </a:r>
            <a:endParaRPr/>
          </a:p>
          <a:p>
            <a:pPr indent="-10477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432" name="Google Shape;432;p12"/>
          <p:cNvSpPr/>
          <p:nvPr/>
        </p:nvSpPr>
        <p:spPr>
          <a:xfrm>
            <a:off x="3715265" y="4510356"/>
            <a:ext cx="426911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1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https://www.banki.ru/products/deposits/catalogue/vkladyi_v_rublyah/</a:t>
            </a:r>
            <a:endParaRPr i="1" sz="1100" u="sng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3"/>
          <p:cNvSpPr/>
          <p:nvPr/>
        </p:nvSpPr>
        <p:spPr>
          <a:xfrm>
            <a:off x="3006810" y="1103870"/>
            <a:ext cx="5733535" cy="107915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3"/>
          <p:cNvSpPr/>
          <p:nvPr/>
        </p:nvSpPr>
        <p:spPr>
          <a:xfrm flipH="1" rot="10800000">
            <a:off x="-10161" y="930020"/>
            <a:ext cx="3280027" cy="4213479"/>
          </a:xfrm>
          <a:prstGeom prst="snipRoundRect">
            <a:avLst>
              <a:gd fmla="val 0" name="adj1"/>
              <a:gd fmla="val 32089" name="adj2"/>
            </a:avLst>
          </a:prstGeom>
          <a:solidFill>
            <a:srgbClr val="22AE8B"/>
          </a:solidFill>
          <a:ln>
            <a:noFill/>
          </a:ln>
          <a:effectLst>
            <a:outerShdw blurRad="254000" sx="97000" rotWithShape="0" algn="ctr" dir="4200000" dist="88900" sy="97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13"/>
          <p:cNvSpPr/>
          <p:nvPr/>
        </p:nvSpPr>
        <p:spPr>
          <a:xfrm rot="5400000">
            <a:off x="2214212" y="4080561"/>
            <a:ext cx="1065815" cy="1065814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241300" sx="102000" rotWithShape="0" algn="r" dir="7500000" dist="101600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3"/>
          <p:cNvSpPr txBox="1"/>
          <p:nvPr>
            <p:ph type="title"/>
          </p:nvPr>
        </p:nvSpPr>
        <p:spPr>
          <a:xfrm>
            <a:off x="318391" y="1170632"/>
            <a:ext cx="2959714" cy="1707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lang="ru-RU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Агентство</a:t>
            </a:r>
            <a:br>
              <a:rPr lang="ru-RU" sz="2400">
                <a:solidFill>
                  <a:schemeClr val="lt1"/>
                </a:solidFill>
              </a:rPr>
            </a:br>
            <a:r>
              <a:rPr b="1" lang="ru-RU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по страхованию вкладов</a:t>
            </a:r>
            <a:endParaRPr b="1"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2" name="Google Shape;442;p13"/>
          <p:cNvSpPr txBox="1"/>
          <p:nvPr>
            <p:ph idx="1" type="body"/>
          </p:nvPr>
        </p:nvSpPr>
        <p:spPr>
          <a:xfrm>
            <a:off x="320065" y="2204818"/>
            <a:ext cx="3206528" cy="1522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b="1" lang="ru-RU">
                <a:solidFill>
                  <a:schemeClr val="lt1"/>
                </a:solidFill>
              </a:rPr>
              <a:t>Цель</a:t>
            </a:r>
            <a:r>
              <a:rPr lang="ru-RU">
                <a:solidFill>
                  <a:schemeClr val="lt1"/>
                </a:solidFill>
              </a:rPr>
              <a:t> – защитить клиентов банка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lang="ru-RU">
                <a:solidFill>
                  <a:schemeClr val="lt1"/>
                </a:solidFill>
              </a:rPr>
              <a:t>и вернуть вкладчикам те средства, которые размещены на вкладах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lang="ru-RU">
                <a:solidFill>
                  <a:schemeClr val="lt1"/>
                </a:solidFill>
              </a:rPr>
              <a:t>и счетах, в случае банкротства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lang="ru-RU">
                <a:solidFill>
                  <a:schemeClr val="lt1"/>
                </a:solidFill>
              </a:rPr>
              <a:t>банка или отзыва лицензии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lang="ru-RU">
                <a:solidFill>
                  <a:schemeClr val="lt1"/>
                </a:solidFill>
              </a:rPr>
              <a:t>на банковскую деятельность.</a:t>
            </a:r>
            <a:endParaRPr/>
          </a:p>
        </p:txBody>
      </p:sp>
      <p:sp>
        <p:nvSpPr>
          <p:cNvPr id="443" name="Google Shape;443;p13"/>
          <p:cNvSpPr txBox="1"/>
          <p:nvPr/>
        </p:nvSpPr>
        <p:spPr>
          <a:xfrm>
            <a:off x="3475154" y="2299501"/>
            <a:ext cx="5125149" cy="2491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Char char="◉"/>
            </a:pP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Вкладов и сберегательных сертификатов на предъявителя, субординированных депозитов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Char char="◉"/>
            </a:pP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Средств, переданных банкам в доверительное управление</a:t>
            </a:r>
            <a:endParaRPr sz="1300">
              <a:solidFill>
                <a:srgbClr val="3A383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Char char="◉"/>
            </a:pP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Вкладов в зарубежных филиалах российских банков</a:t>
            </a:r>
            <a:endParaRPr sz="1300">
              <a:solidFill>
                <a:srgbClr val="3A383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Char char="◉"/>
            </a:pP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Средств на обезличенных металлических счетах </a:t>
            </a:r>
            <a:r>
              <a:rPr b="1"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b="1"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ОМС), </a:t>
            </a: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по продуктам инвестиционного страхования жизни </a:t>
            </a:r>
            <a:r>
              <a:rPr b="1"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(ИСЖ)</a:t>
            </a: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b="1"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накопительного страхования жизни </a:t>
            </a:r>
            <a:r>
              <a:rPr b="1"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(НСЖ)</a:t>
            </a:r>
            <a:endParaRPr b="1" sz="1300">
              <a:solidFill>
                <a:srgbClr val="3A383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Char char="◉"/>
            </a:pP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Электронных денежных средств (без открытия банковского счета)</a:t>
            </a:r>
            <a:endParaRPr/>
          </a:p>
        </p:txBody>
      </p:sp>
      <p:sp>
        <p:nvSpPr>
          <p:cNvPr id="444" name="Google Shape;444;p13"/>
          <p:cNvSpPr/>
          <p:nvPr/>
        </p:nvSpPr>
        <p:spPr>
          <a:xfrm>
            <a:off x="3669342" y="4579530"/>
            <a:ext cx="164179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100" u="sng">
                <a:solidFill>
                  <a:srgbClr val="2A5748"/>
                </a:solid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https://www.asv.org.ru</a:t>
            </a:r>
            <a:endParaRPr i="1" sz="1100">
              <a:solidFill>
                <a:srgbClr val="2A574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5" name="Google Shape;445;p13"/>
          <p:cNvSpPr txBox="1"/>
          <p:nvPr/>
        </p:nvSpPr>
        <p:spPr>
          <a:xfrm>
            <a:off x="3475154" y="1284422"/>
            <a:ext cx="4779160" cy="898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Страхованию подлежат все денежные средства физических лиц, размещенные в банке-участнике ССВ,</a:t>
            </a:r>
            <a:endParaRPr sz="1300">
              <a:solidFill>
                <a:srgbClr val="3A383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на сумму </a:t>
            </a:r>
            <a:r>
              <a:rPr b="1"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не более 1,4 млн руб., кроме: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t/>
            </a:r>
            <a:endParaRPr sz="1300">
              <a:solidFill>
                <a:srgbClr val="75707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6" name="Google Shape;446;p13"/>
          <p:cNvPicPr preferRelativeResize="0"/>
          <p:nvPr/>
        </p:nvPicPr>
        <p:blipFill rotWithShape="1">
          <a:blip r:embed="rId4">
            <a:alphaModFix/>
          </a:blip>
          <a:srcRect b="23604" l="32214" r="31645" t="21942"/>
          <a:stretch/>
        </p:blipFill>
        <p:spPr>
          <a:xfrm>
            <a:off x="380177" y="3509519"/>
            <a:ext cx="1182601" cy="126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14"/>
          <p:cNvPicPr preferRelativeResize="0"/>
          <p:nvPr/>
        </p:nvPicPr>
        <p:blipFill rotWithShape="1">
          <a:blip r:embed="rId3">
            <a:alphaModFix amt="58000"/>
          </a:blip>
          <a:srcRect b="8216" l="0" r="-48" t="17999"/>
          <a:stretch/>
        </p:blipFill>
        <p:spPr>
          <a:xfrm>
            <a:off x="-1665" y="942306"/>
            <a:ext cx="9145666" cy="3795121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14"/>
          <p:cNvSpPr/>
          <p:nvPr/>
        </p:nvSpPr>
        <p:spPr>
          <a:xfrm>
            <a:off x="3829904" y="1414819"/>
            <a:ext cx="4867530" cy="22567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0" sx="97000" rotWithShape="0" algn="ctr" dir="4200000" dist="88900" sy="97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4" name="Google Shape;454;p14"/>
          <p:cNvSpPr/>
          <p:nvPr/>
        </p:nvSpPr>
        <p:spPr>
          <a:xfrm flipH="1" rot="10800000">
            <a:off x="-1666" y="942306"/>
            <a:ext cx="4324068" cy="4201194"/>
          </a:xfrm>
          <a:prstGeom prst="snipRoundRect">
            <a:avLst>
              <a:gd fmla="val 0" name="adj1"/>
              <a:gd fmla="val 25122" name="adj2"/>
            </a:avLst>
          </a:prstGeom>
          <a:solidFill>
            <a:srgbClr val="22AE8B"/>
          </a:solidFill>
          <a:ln>
            <a:noFill/>
          </a:ln>
          <a:effectLst>
            <a:outerShdw blurRad="254000" sx="97000" rotWithShape="0" algn="ctr" dir="4200000" dist="88900" sy="97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5" name="Google Shape;455;p14"/>
          <p:cNvSpPr/>
          <p:nvPr/>
        </p:nvSpPr>
        <p:spPr>
          <a:xfrm rot="5400000">
            <a:off x="3256588" y="4098606"/>
            <a:ext cx="1065815" cy="1065814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241300" sx="102000" rotWithShape="0" algn="r" dir="7500000" dist="101600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4"/>
          <p:cNvSpPr txBox="1"/>
          <p:nvPr>
            <p:ph type="title"/>
          </p:nvPr>
        </p:nvSpPr>
        <p:spPr>
          <a:xfrm>
            <a:off x="310154" y="1183947"/>
            <a:ext cx="3804648" cy="1633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lang="ru-RU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Что вам могут продать</a:t>
            </a:r>
            <a:br>
              <a:rPr b="1" lang="ru-RU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lang="ru-RU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 банке вместо депозита?</a:t>
            </a:r>
            <a:endParaRPr b="1"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7" name="Google Shape;457;p14"/>
          <p:cNvSpPr txBox="1"/>
          <p:nvPr>
            <p:ph idx="1" type="body"/>
          </p:nvPr>
        </p:nvSpPr>
        <p:spPr>
          <a:xfrm>
            <a:off x="311032" y="2790777"/>
            <a:ext cx="3803770" cy="2548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Arial"/>
              <a:buChar char="◉"/>
            </a:pPr>
            <a:r>
              <a:rPr lang="ru-RU" sz="1700">
                <a:solidFill>
                  <a:schemeClr val="lt1"/>
                </a:solidFill>
              </a:rPr>
              <a:t>Инвестиционное или накопительное страхование жизни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Arial"/>
              <a:buChar char="◉"/>
            </a:pPr>
            <a:r>
              <a:rPr lang="ru-RU" sz="1700">
                <a:solidFill>
                  <a:schemeClr val="lt1"/>
                </a:solidFill>
              </a:rPr>
              <a:t>Программу негосударственного пенсионного фонда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Arial"/>
              <a:buChar char="◉"/>
            </a:pPr>
            <a:r>
              <a:rPr lang="ru-RU" sz="1700">
                <a:solidFill>
                  <a:schemeClr val="lt1"/>
                </a:solidFill>
              </a:rPr>
              <a:t>Индивидуальный инвестиционный счет</a:t>
            </a:r>
            <a:endParaRPr/>
          </a:p>
        </p:txBody>
      </p:sp>
      <p:sp>
        <p:nvSpPr>
          <p:cNvPr id="458" name="Google Shape;458;p14"/>
          <p:cNvSpPr txBox="1"/>
          <p:nvPr/>
        </p:nvSpPr>
        <p:spPr>
          <a:xfrm>
            <a:off x="4483427" y="1545286"/>
            <a:ext cx="3966932" cy="8340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BACE"/>
              </a:buClr>
              <a:buSzPts val="1600"/>
              <a:buFont typeface="Tahoma"/>
              <a:buNone/>
            </a:pPr>
            <a:r>
              <a:rPr b="1" lang="ru-RU" sz="16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Это допустимые финансовые инструменты,</a:t>
            </a:r>
            <a:endParaRPr b="1" sz="16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BACE"/>
              </a:buClr>
              <a:buSzPts val="1600"/>
              <a:buFont typeface="Tahoma"/>
              <a:buNone/>
            </a:pPr>
            <a:r>
              <a:rPr b="1" lang="ru-RU" sz="16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но они могут не подходить под вашу цель!</a:t>
            </a:r>
            <a:endParaRPr/>
          </a:p>
        </p:txBody>
      </p:sp>
      <p:sp>
        <p:nvSpPr>
          <p:cNvPr id="459" name="Google Shape;459;p14"/>
          <p:cNvSpPr/>
          <p:nvPr/>
        </p:nvSpPr>
        <p:spPr>
          <a:xfrm>
            <a:off x="4426621" y="2543215"/>
            <a:ext cx="421400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Главный признак – </a:t>
            </a:r>
            <a:endParaRPr b="1" sz="1600">
              <a:solidFill>
                <a:srgbClr val="3A383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с кем заключаете договор.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Депозит / вклад = договор с БАНКОМ</a:t>
            </a:r>
            <a:endParaRPr sz="1600">
              <a:solidFill>
                <a:srgbClr val="3A383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(не страховая, НПФ, брокер)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5"/>
          <p:cNvSpPr/>
          <p:nvPr/>
        </p:nvSpPr>
        <p:spPr>
          <a:xfrm flipH="1" rot="10800000">
            <a:off x="-3417" y="3633836"/>
            <a:ext cx="3316888" cy="932101"/>
          </a:xfrm>
          <a:prstGeom prst="snipRoundRect">
            <a:avLst>
              <a:gd fmla="val 0" name="adj1"/>
              <a:gd fmla="val 50000" name="adj2"/>
            </a:avLst>
          </a:prstGeom>
          <a:solidFill>
            <a:srgbClr val="22AE8B"/>
          </a:solidFill>
          <a:ln>
            <a:noFill/>
          </a:ln>
          <a:effectLst>
            <a:outerShdw blurRad="152400" sx="98000" rotWithShape="0" algn="ctr" dir="9420000" dist="12700" sy="98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6" name="Google Shape;466;p15"/>
          <p:cNvSpPr/>
          <p:nvPr/>
        </p:nvSpPr>
        <p:spPr>
          <a:xfrm rot="5400000">
            <a:off x="2853114" y="4092913"/>
            <a:ext cx="470532" cy="47053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241300" sx="99000" rotWithShape="0" algn="r" dir="11340000" dist="88900" sy="99000">
              <a:srgbClr val="000000">
                <a:alpha val="2392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5"/>
          <p:cNvSpPr/>
          <p:nvPr/>
        </p:nvSpPr>
        <p:spPr>
          <a:xfrm flipH="1" rot="10800000">
            <a:off x="-3417" y="2812457"/>
            <a:ext cx="3316888" cy="932101"/>
          </a:xfrm>
          <a:prstGeom prst="snipRoundRect">
            <a:avLst>
              <a:gd fmla="val 0" name="adj1"/>
              <a:gd fmla="val 50000" name="adj2"/>
            </a:avLst>
          </a:prstGeom>
          <a:solidFill>
            <a:schemeClr val="accent2"/>
          </a:solidFill>
          <a:ln>
            <a:noFill/>
          </a:ln>
          <a:effectLst>
            <a:outerShdw blurRad="152400" sx="98000" rotWithShape="0" algn="ctr" dir="9420000" dist="12700" sy="98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8" name="Google Shape;468;p15"/>
          <p:cNvSpPr/>
          <p:nvPr/>
        </p:nvSpPr>
        <p:spPr>
          <a:xfrm rot="5400000">
            <a:off x="2853114" y="3271534"/>
            <a:ext cx="470532" cy="470530"/>
          </a:xfrm>
          <a:prstGeom prst="rtTriangle">
            <a:avLst/>
          </a:prstGeom>
          <a:solidFill>
            <a:srgbClr val="22AE8B"/>
          </a:solidFill>
          <a:ln>
            <a:noFill/>
          </a:ln>
          <a:effectLst>
            <a:outerShdw blurRad="152400" sx="98000" rotWithShape="0" algn="ctr" dir="9420000" dist="12700" sy="98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9" name="Google Shape;469;p15"/>
          <p:cNvSpPr/>
          <p:nvPr/>
        </p:nvSpPr>
        <p:spPr>
          <a:xfrm flipH="1" rot="10800000">
            <a:off x="7901" y="1930948"/>
            <a:ext cx="3316888" cy="932101"/>
          </a:xfrm>
          <a:prstGeom prst="snipRoundRect">
            <a:avLst>
              <a:gd fmla="val 0" name="adj1"/>
              <a:gd fmla="val 50000" name="adj2"/>
            </a:avLst>
          </a:prstGeom>
          <a:solidFill>
            <a:srgbClr val="22AE8B"/>
          </a:solidFill>
          <a:ln>
            <a:noFill/>
          </a:ln>
          <a:effectLst>
            <a:outerShdw blurRad="152400" sx="98000" rotWithShape="0" algn="ctr" dir="9420000" dist="12700" sy="98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0" name="Google Shape;470;p15"/>
          <p:cNvSpPr txBox="1"/>
          <p:nvPr>
            <p:ph type="title"/>
          </p:nvPr>
        </p:nvSpPr>
        <p:spPr>
          <a:xfrm>
            <a:off x="318391" y="1175709"/>
            <a:ext cx="7344767" cy="108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ahoma"/>
              <a:buNone/>
            </a:pPr>
            <a:r>
              <a:rPr b="1" lang="ru-RU" sz="2400">
                <a:latin typeface="Tahoma"/>
                <a:ea typeface="Tahoma"/>
                <a:cs typeface="Tahoma"/>
                <a:sym typeface="Tahoma"/>
              </a:rPr>
              <a:t>Автоматические </a:t>
            </a:r>
            <a:r>
              <a:rPr lang="ru-RU" sz="2400"/>
              <a:t>копилки (Сервисы автоматизации накоплений) бывают 3-х типов:</a:t>
            </a:r>
            <a:br>
              <a:rPr lang="ru-RU" sz="2400"/>
            </a:br>
            <a:endParaRPr b="1"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1" name="Google Shape;471;p15"/>
          <p:cNvSpPr txBox="1"/>
          <p:nvPr/>
        </p:nvSpPr>
        <p:spPr>
          <a:xfrm>
            <a:off x="747878" y="2705303"/>
            <a:ext cx="2673103" cy="4062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BACE"/>
              </a:buClr>
              <a:buSzPts val="1600"/>
              <a:buFont typeface="Calibri"/>
              <a:buNone/>
            </a:pPr>
            <a:r>
              <a:t/>
            </a:r>
            <a:endParaRPr b="1" sz="1600">
              <a:solidFill>
                <a:srgbClr val="4D4D4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2" name="Google Shape;472;p15"/>
          <p:cNvSpPr/>
          <p:nvPr/>
        </p:nvSpPr>
        <p:spPr>
          <a:xfrm rot="5400000">
            <a:off x="2853114" y="2471451"/>
            <a:ext cx="470532" cy="47053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241300" sx="99000" rotWithShape="0" algn="r" dir="11340000" dist="88900" sy="99000">
              <a:srgbClr val="000000">
                <a:alpha val="2392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5"/>
          <p:cNvSpPr txBox="1"/>
          <p:nvPr/>
        </p:nvSpPr>
        <p:spPr>
          <a:xfrm>
            <a:off x="318391" y="2200285"/>
            <a:ext cx="4107952" cy="2565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Arial"/>
              <a:buNone/>
            </a:pPr>
            <a:r>
              <a:rPr b="1"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Автопополнение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Arial"/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на фиксированную сумму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Arial"/>
              <a:buNone/>
            </a:pPr>
            <a:r>
              <a:rPr b="1"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Перечисление</a:t>
            </a:r>
            <a:endParaRPr b="1"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Arial"/>
              <a:buNone/>
            </a:pPr>
            <a:r>
              <a:rPr b="1"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процента </a:t>
            </a: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от зачислений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Arial"/>
              <a:buNone/>
            </a:pPr>
            <a:r>
              <a:rPr b="1"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Перечисление</a:t>
            </a:r>
            <a:endParaRPr b="1"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Arial"/>
              <a:buNone/>
            </a:pPr>
            <a:r>
              <a:rPr b="1"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процента </a:t>
            </a: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от списаний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74" name="Google Shape;4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7759" y="1874160"/>
            <a:ext cx="2454018" cy="2454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6"/>
          <p:cNvSpPr/>
          <p:nvPr/>
        </p:nvSpPr>
        <p:spPr>
          <a:xfrm>
            <a:off x="0" y="2064774"/>
            <a:ext cx="8727440" cy="265581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6"/>
          <p:cNvSpPr txBox="1"/>
          <p:nvPr>
            <p:ph type="title"/>
          </p:nvPr>
        </p:nvSpPr>
        <p:spPr>
          <a:xfrm>
            <a:off x="290517" y="1162978"/>
            <a:ext cx="5893025" cy="1490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2400"/>
              <a:t>Облигации федерального займа</a:t>
            </a:r>
            <a:endParaRPr/>
          </a:p>
        </p:txBody>
      </p:sp>
      <p:sp>
        <p:nvSpPr>
          <p:cNvPr id="482" name="Google Shape;482;p16"/>
          <p:cNvSpPr txBox="1"/>
          <p:nvPr>
            <p:ph idx="1" type="body"/>
          </p:nvPr>
        </p:nvSpPr>
        <p:spPr>
          <a:xfrm>
            <a:off x="3499937" y="2594158"/>
            <a:ext cx="2107812" cy="1798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8461"/>
              </a:lnSpc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b="1" lang="ru-RU"/>
              <a:t>Доходность наравне с </a:t>
            </a:r>
            <a:r>
              <a:rPr lang="ru-RU"/>
              <a:t>банковским депозитом</a:t>
            </a:r>
            <a:endParaRPr/>
          </a:p>
          <a:p>
            <a:pPr indent="0" lvl="0" marL="0" rtl="0" algn="l">
              <a:lnSpc>
                <a:spcPct val="118461"/>
              </a:lnSpc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lang="ru-RU"/>
              <a:t>под гарантии государства</a:t>
            </a:r>
            <a:endParaRPr/>
          </a:p>
        </p:txBody>
      </p:sp>
      <p:sp>
        <p:nvSpPr>
          <p:cNvPr id="483" name="Google Shape;483;p16"/>
          <p:cNvSpPr/>
          <p:nvPr/>
        </p:nvSpPr>
        <p:spPr>
          <a:xfrm>
            <a:off x="3028424" y="2563028"/>
            <a:ext cx="9681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4CAF90"/>
                </a:solidFill>
                <a:latin typeface="Tahoma"/>
                <a:ea typeface="Tahoma"/>
                <a:cs typeface="Tahoma"/>
                <a:sym typeface="Tahoma"/>
              </a:rPr>
              <a:t>1.</a:t>
            </a:r>
            <a:endParaRPr sz="3200">
              <a:solidFill>
                <a:srgbClr val="4CAF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6"/>
          <p:cNvSpPr/>
          <p:nvPr/>
        </p:nvSpPr>
        <p:spPr>
          <a:xfrm>
            <a:off x="5858705" y="2564661"/>
            <a:ext cx="9681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4CAF90"/>
                </a:solidFill>
                <a:latin typeface="Tahoma"/>
                <a:ea typeface="Tahoma"/>
                <a:cs typeface="Tahoma"/>
                <a:sym typeface="Tahoma"/>
              </a:rPr>
              <a:t>2. </a:t>
            </a:r>
            <a:endParaRPr sz="3200">
              <a:solidFill>
                <a:srgbClr val="4CAF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5" name="Google Shape;485;p16"/>
          <p:cNvPicPr preferRelativeResize="0"/>
          <p:nvPr/>
        </p:nvPicPr>
        <p:blipFill rotWithShape="1">
          <a:blip r:embed="rId3">
            <a:alphaModFix/>
          </a:blip>
          <a:srcRect b="0" l="34382" r="0" t="0"/>
          <a:stretch/>
        </p:blipFill>
        <p:spPr>
          <a:xfrm>
            <a:off x="0" y="1678211"/>
            <a:ext cx="2842353" cy="2820094"/>
          </a:xfrm>
          <a:prstGeom prst="snip1Rect">
            <a:avLst>
              <a:gd fmla="val 38632" name="adj"/>
            </a:avLst>
          </a:prstGeom>
          <a:noFill/>
          <a:ln>
            <a:noFill/>
          </a:ln>
          <a:effectLst>
            <a:outerShdw blurRad="152400" rotWithShape="0" algn="ctr">
              <a:srgbClr val="000000">
                <a:alpha val="42745"/>
              </a:srgbClr>
            </a:outerShdw>
          </a:effectLst>
        </p:spPr>
      </p:pic>
      <p:sp>
        <p:nvSpPr>
          <p:cNvPr id="486" name="Google Shape;486;p16"/>
          <p:cNvSpPr/>
          <p:nvPr/>
        </p:nvSpPr>
        <p:spPr>
          <a:xfrm>
            <a:off x="1738396" y="1663437"/>
            <a:ext cx="1065815" cy="1065814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241300" sx="102000" rotWithShape="0" algn="r" dir="7500000" dist="101600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6"/>
          <p:cNvSpPr txBox="1"/>
          <p:nvPr/>
        </p:nvSpPr>
        <p:spPr>
          <a:xfrm>
            <a:off x="6333345" y="2594157"/>
            <a:ext cx="2655144" cy="1997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8461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rPr b="1"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Можно купить</a:t>
            </a:r>
            <a:endParaRPr b="1" sz="1300">
              <a:solidFill>
                <a:srgbClr val="3A383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8461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rPr b="1"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и продать в любой</a:t>
            </a:r>
            <a:endParaRPr b="1" sz="1300">
              <a:solidFill>
                <a:srgbClr val="3A383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8461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момент без потери</a:t>
            </a:r>
            <a:endParaRPr sz="1300">
              <a:solidFill>
                <a:srgbClr val="3A383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8461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процентов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7"/>
          <p:cNvSpPr/>
          <p:nvPr/>
        </p:nvSpPr>
        <p:spPr>
          <a:xfrm flipH="1" rot="5400000">
            <a:off x="2770532" y="-1684304"/>
            <a:ext cx="2872316" cy="8413376"/>
          </a:xfrm>
          <a:prstGeom prst="snipRoundRect">
            <a:avLst>
              <a:gd fmla="val 0" name="adj1"/>
              <a:gd fmla="val 37685" name="adj2"/>
            </a:avLst>
          </a:prstGeom>
          <a:solidFill>
            <a:srgbClr val="22AE8B"/>
          </a:solidFill>
          <a:ln>
            <a:noFill/>
          </a:ln>
          <a:effectLst>
            <a:outerShdw blurRad="254000" sx="97000" rotWithShape="0" algn="ctr" dir="4200000" dist="88900" sy="97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4" name="Google Shape;494;p17"/>
          <p:cNvSpPr/>
          <p:nvPr/>
        </p:nvSpPr>
        <p:spPr>
          <a:xfrm>
            <a:off x="7347562" y="1095998"/>
            <a:ext cx="1065815" cy="1065814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241300" sx="102000" rotWithShape="0" algn="r" dir="7500000" dist="101600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7"/>
          <p:cNvSpPr txBox="1"/>
          <p:nvPr>
            <p:ph type="title"/>
          </p:nvPr>
        </p:nvSpPr>
        <p:spPr>
          <a:xfrm>
            <a:off x="310153" y="1075199"/>
            <a:ext cx="7101762" cy="509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ru-RU" sz="2400">
                <a:solidFill>
                  <a:schemeClr val="lt1"/>
                </a:solidFill>
              </a:rPr>
              <a:t>Индивидуальные инвестиционные счета</a:t>
            </a:r>
            <a:endParaRPr b="0" sz="2400">
              <a:solidFill>
                <a:schemeClr val="lt1"/>
              </a:solidFill>
            </a:endParaRPr>
          </a:p>
        </p:txBody>
      </p:sp>
      <p:sp>
        <p:nvSpPr>
          <p:cNvPr id="496" name="Google Shape;496;p17"/>
          <p:cNvSpPr txBox="1"/>
          <p:nvPr>
            <p:ph idx="1" type="body"/>
          </p:nvPr>
        </p:nvSpPr>
        <p:spPr>
          <a:xfrm>
            <a:off x="310154" y="1508416"/>
            <a:ext cx="7101761" cy="765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40"/>
              <a:buNone/>
            </a:pPr>
            <a:r>
              <a:rPr b="1" lang="ru-RU" sz="1200">
                <a:solidFill>
                  <a:srgbClr val="FEE599"/>
                </a:solidFill>
              </a:rPr>
              <a:t>Индивидуальный инвестиционный счет (ИИС) –  это специальный счет, с помощью которого можно покупать ценные бумаги и валюту на бирже, а также получать часть инвестированных денег обратно — в виде налоговых вычетов от государства</a:t>
            </a:r>
            <a:endParaRPr/>
          </a:p>
        </p:txBody>
      </p:sp>
      <p:graphicFrame>
        <p:nvGraphicFramePr>
          <p:cNvPr id="497" name="Google Shape;497;p17"/>
          <p:cNvGraphicFramePr/>
          <p:nvPr/>
        </p:nvGraphicFramePr>
        <p:xfrm>
          <a:off x="395288" y="24678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{FFCBA4A2-23A4-45C2-89C8-9C2B9EFFCB1D}</a:tableStyleId>
              </a:tblPr>
              <a:tblGrid>
                <a:gridCol w="2470000"/>
                <a:gridCol w="4886875"/>
              </a:tblGrid>
              <a:tr h="937950">
                <a:tc>
                  <a:txBody>
                    <a:bodyPr/>
                    <a:lstStyle/>
                    <a:p>
                      <a:pPr indent="0" lvl="0" marL="1080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Срок инвестирования</a:t>
                      </a:r>
                      <a:endParaRPr b="0" i="0" sz="1200" u="none" cap="none" strike="noStrike">
                        <a:solidFill>
                          <a:srgbClr val="3A3838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0" marL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08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Любой ИИС, который открывался с 1 января 2024 года, будет считаться ИИС-3. Срок владения по нему в сравнении с предшественниками будет постепенно увеличиваться.</a:t>
                      </a:r>
                      <a:endParaRPr sz="1200" u="none" cap="none" strike="noStrike">
                        <a:solidFill>
                          <a:srgbClr val="3A3838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0" marL="0" anchor="ctr">
                    <a:solidFill>
                      <a:srgbClr val="F2F2F2"/>
                    </a:solidFill>
                  </a:tcPr>
                </a:tc>
              </a:tr>
              <a:tr h="670350">
                <a:tc rowSpan="2">
                  <a:txBody>
                    <a:bodyPr/>
                    <a:lstStyle/>
                    <a:p>
                      <a:pPr indent="0" lvl="0" marL="1079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 ИИС-3 можно: </a:t>
                      </a:r>
                      <a:endParaRPr b="0" i="0" sz="1200" u="none" cap="none" strike="noStrike">
                        <a:solidFill>
                          <a:srgbClr val="3A3838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0" marL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оформить налоговый вычет на внесенную сумму, но не более чем с 400 тысяч рублей в год</a:t>
                      </a:r>
                      <a:endParaRPr/>
                    </a:p>
                  </a:txBody>
                  <a:tcPr marT="0" marB="0" marR="0" marL="0" anchor="ctr">
                    <a:solidFill>
                      <a:schemeClr val="accent2"/>
                    </a:solidFill>
                  </a:tcPr>
                </a:tc>
              </a:tr>
              <a:tr h="625300">
                <a:tc vMerge="1"/>
                <a:tc>
                  <a:txBody>
                    <a:bodyPr/>
                    <a:lstStyle/>
                    <a:p>
                      <a:pPr indent="0" lvl="0" marL="1080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освободить от НДФЛ инвестиционный доход в размере до 30 млн рублей за весь период</a:t>
                      </a:r>
                      <a:endParaRPr/>
                    </a:p>
                  </a:txBody>
                  <a:tcPr marT="0" marB="0" marR="0" marL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8"/>
          <p:cNvSpPr txBox="1"/>
          <p:nvPr/>
        </p:nvSpPr>
        <p:spPr>
          <a:xfrm>
            <a:off x="8514159" y="4869203"/>
            <a:ext cx="378619" cy="274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1050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8"/>
          <p:cNvSpPr txBox="1"/>
          <p:nvPr/>
        </p:nvSpPr>
        <p:spPr>
          <a:xfrm>
            <a:off x="508091" y="519113"/>
            <a:ext cx="6501189" cy="770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B6B6"/>
              </a:buClr>
              <a:buSzPts val="2800"/>
              <a:buFont typeface="Calibri"/>
              <a:buNone/>
            </a:pPr>
            <a:r>
              <a:rPr b="1" i="0" lang="ru-RU" sz="2700" u="none" cap="none" strike="noStrike">
                <a:solidFill>
                  <a:srgbClr val="E5215A"/>
                </a:solidFill>
                <a:latin typeface="Arial Black"/>
                <a:ea typeface="Arial Black"/>
                <a:cs typeface="Arial Black"/>
                <a:sym typeface="Arial Black"/>
              </a:rPr>
              <a:t>Программа долгосрочных сбережений (ПДС)</a:t>
            </a:r>
            <a:endParaRPr b="1" i="0" sz="2700" u="none" cap="none" strike="noStrike">
              <a:solidFill>
                <a:srgbClr val="E5215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04" name="Google Shape;504;p18"/>
          <p:cNvSpPr/>
          <p:nvPr/>
        </p:nvSpPr>
        <p:spPr>
          <a:xfrm>
            <a:off x="6063936" y="1660921"/>
            <a:ext cx="2577746" cy="2956250"/>
          </a:xfrm>
          <a:prstGeom prst="roundRect">
            <a:avLst>
              <a:gd fmla="val 11186" name="adj"/>
            </a:avLst>
          </a:prstGeom>
          <a:solidFill>
            <a:schemeClr val="lt1"/>
          </a:solidFill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8"/>
          <p:cNvSpPr/>
          <p:nvPr/>
        </p:nvSpPr>
        <p:spPr>
          <a:xfrm>
            <a:off x="3310736" y="1660921"/>
            <a:ext cx="2577746" cy="2956250"/>
          </a:xfrm>
          <a:prstGeom prst="roundRect">
            <a:avLst>
              <a:gd fmla="val 11186" name="adj"/>
            </a:avLst>
          </a:prstGeom>
          <a:solidFill>
            <a:schemeClr val="lt1"/>
          </a:solidFill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8"/>
          <p:cNvSpPr/>
          <p:nvPr/>
        </p:nvSpPr>
        <p:spPr>
          <a:xfrm>
            <a:off x="3310735" y="1660921"/>
            <a:ext cx="2577746" cy="910829"/>
          </a:xfrm>
          <a:custGeom>
            <a:rect b="b" l="l" r="r" t="t"/>
            <a:pathLst>
              <a:path extrusionOk="0" h="1214439" w="3436995">
                <a:moveTo>
                  <a:pt x="377786" y="0"/>
                </a:moveTo>
                <a:lnTo>
                  <a:pt x="3059209" y="0"/>
                </a:lnTo>
                <a:cubicBezTo>
                  <a:pt x="3267854" y="0"/>
                  <a:pt x="3436995" y="169141"/>
                  <a:pt x="3436995" y="377786"/>
                </a:cubicBezTo>
                <a:lnTo>
                  <a:pt x="3436995" y="1214439"/>
                </a:lnTo>
                <a:lnTo>
                  <a:pt x="0" y="1214439"/>
                </a:lnTo>
                <a:lnTo>
                  <a:pt x="0" y="377786"/>
                </a:lnTo>
                <a:cubicBezTo>
                  <a:pt x="0" y="169141"/>
                  <a:pt x="169141" y="0"/>
                  <a:pt x="377786" y="0"/>
                </a:cubicBezTo>
                <a:close/>
              </a:path>
            </a:pathLst>
          </a:custGeom>
          <a:gradFill>
            <a:gsLst>
              <a:gs pos="0">
                <a:srgbClr val="E5215A"/>
              </a:gs>
              <a:gs pos="99000">
                <a:srgbClr val="004F9E"/>
              </a:gs>
              <a:gs pos="100000">
                <a:srgbClr val="004F9E"/>
              </a:gs>
            </a:gsLst>
            <a:lin ang="10800000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8"/>
          <p:cNvSpPr/>
          <p:nvPr/>
        </p:nvSpPr>
        <p:spPr>
          <a:xfrm>
            <a:off x="6063810" y="1660921"/>
            <a:ext cx="2577746" cy="910829"/>
          </a:xfrm>
          <a:custGeom>
            <a:rect b="b" l="l" r="r" t="t"/>
            <a:pathLst>
              <a:path extrusionOk="0" h="1214439" w="3436995">
                <a:moveTo>
                  <a:pt x="377786" y="0"/>
                </a:moveTo>
                <a:lnTo>
                  <a:pt x="3059209" y="0"/>
                </a:lnTo>
                <a:cubicBezTo>
                  <a:pt x="3267854" y="0"/>
                  <a:pt x="3436995" y="169141"/>
                  <a:pt x="3436995" y="377786"/>
                </a:cubicBezTo>
                <a:lnTo>
                  <a:pt x="3436995" y="1214439"/>
                </a:lnTo>
                <a:lnTo>
                  <a:pt x="0" y="1214439"/>
                </a:lnTo>
                <a:lnTo>
                  <a:pt x="0" y="377786"/>
                </a:lnTo>
                <a:cubicBezTo>
                  <a:pt x="0" y="169141"/>
                  <a:pt x="169141" y="0"/>
                  <a:pt x="377786" y="0"/>
                </a:cubicBezTo>
                <a:close/>
              </a:path>
            </a:pathLst>
          </a:custGeom>
          <a:gradFill>
            <a:gsLst>
              <a:gs pos="0">
                <a:srgbClr val="E5215A"/>
              </a:gs>
              <a:gs pos="99000">
                <a:srgbClr val="004F9E"/>
              </a:gs>
              <a:gs pos="100000">
                <a:srgbClr val="004F9E"/>
              </a:gs>
            </a:gsLst>
            <a:lin ang="10800000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8"/>
          <p:cNvSpPr/>
          <p:nvPr/>
        </p:nvSpPr>
        <p:spPr>
          <a:xfrm>
            <a:off x="508091" y="1660921"/>
            <a:ext cx="2577746" cy="2956250"/>
          </a:xfrm>
          <a:prstGeom prst="roundRect">
            <a:avLst>
              <a:gd fmla="val 11186" name="adj"/>
            </a:avLst>
          </a:prstGeom>
          <a:solidFill>
            <a:schemeClr val="lt1"/>
          </a:solidFill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8"/>
          <p:cNvSpPr/>
          <p:nvPr/>
        </p:nvSpPr>
        <p:spPr>
          <a:xfrm>
            <a:off x="508091" y="1660921"/>
            <a:ext cx="2577746" cy="910829"/>
          </a:xfrm>
          <a:custGeom>
            <a:rect b="b" l="l" r="r" t="t"/>
            <a:pathLst>
              <a:path extrusionOk="0" h="1214439" w="3436995">
                <a:moveTo>
                  <a:pt x="377786" y="0"/>
                </a:moveTo>
                <a:lnTo>
                  <a:pt x="3059209" y="0"/>
                </a:lnTo>
                <a:cubicBezTo>
                  <a:pt x="3267854" y="0"/>
                  <a:pt x="3436995" y="169141"/>
                  <a:pt x="3436995" y="377786"/>
                </a:cubicBezTo>
                <a:lnTo>
                  <a:pt x="3436995" y="1214439"/>
                </a:lnTo>
                <a:lnTo>
                  <a:pt x="0" y="1214439"/>
                </a:lnTo>
                <a:lnTo>
                  <a:pt x="0" y="377786"/>
                </a:lnTo>
                <a:cubicBezTo>
                  <a:pt x="0" y="169141"/>
                  <a:pt x="169141" y="0"/>
                  <a:pt x="377786" y="0"/>
                </a:cubicBezTo>
                <a:close/>
              </a:path>
            </a:pathLst>
          </a:custGeom>
          <a:gradFill>
            <a:gsLst>
              <a:gs pos="0">
                <a:srgbClr val="E5215A"/>
              </a:gs>
              <a:gs pos="99000">
                <a:srgbClr val="004F9E"/>
              </a:gs>
              <a:gs pos="100000">
                <a:srgbClr val="004F9E"/>
              </a:gs>
            </a:gsLst>
            <a:lin ang="10800000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8"/>
          <p:cNvSpPr txBox="1"/>
          <p:nvPr/>
        </p:nvSpPr>
        <p:spPr>
          <a:xfrm>
            <a:off x="648399" y="2778218"/>
            <a:ext cx="2290754" cy="204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33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215A"/>
              </a:buClr>
              <a:buSzPts val="1365"/>
              <a:buFont typeface="Arial"/>
              <a:buChar char="•"/>
            </a:pPr>
            <a:r>
              <a:rPr b="0" i="0" lang="ru-RU" sz="105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Денежная подушка безопасности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13" lvl="0" marL="21431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5215A"/>
              </a:buClr>
              <a:buSzPts val="1365"/>
              <a:buFont typeface="Arial"/>
              <a:buChar char="•"/>
            </a:pPr>
            <a:r>
              <a:rPr b="0" i="0" lang="ru-RU" sz="105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Сбережения на случай непредвиденных ситуаций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13" lvl="0" marL="21431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5215A"/>
              </a:buClr>
              <a:buSzPts val="1365"/>
              <a:buFont typeface="Arial"/>
              <a:buChar char="•"/>
            </a:pPr>
            <a:r>
              <a:rPr b="0" i="0" lang="ru-RU" sz="105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Регулярный доход в будущем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1" name="Google Shape;511;p18"/>
          <p:cNvGrpSpPr/>
          <p:nvPr/>
        </p:nvGrpSpPr>
        <p:grpSpPr>
          <a:xfrm>
            <a:off x="704806" y="1946557"/>
            <a:ext cx="565055" cy="415196"/>
            <a:chOff x="1306445" y="3397829"/>
            <a:chExt cx="367255" cy="269855"/>
          </a:xfrm>
        </p:grpSpPr>
        <p:sp>
          <p:nvSpPr>
            <p:cNvPr id="512" name="Google Shape;512;p18"/>
            <p:cNvSpPr/>
            <p:nvPr/>
          </p:nvSpPr>
          <p:spPr>
            <a:xfrm>
              <a:off x="1588395" y="3513054"/>
              <a:ext cx="45517" cy="16297"/>
            </a:xfrm>
            <a:custGeom>
              <a:rect b="b" l="l" r="r" t="t"/>
              <a:pathLst>
                <a:path extrusionOk="0" h="512" w="143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cubicBezTo>
                    <a:pt x="358" y="333"/>
                    <a:pt x="906" y="357"/>
                    <a:pt x="1180" y="488"/>
                  </a:cubicBezTo>
                  <a:cubicBezTo>
                    <a:pt x="1204" y="512"/>
                    <a:pt x="1227" y="512"/>
                    <a:pt x="1251" y="512"/>
                  </a:cubicBezTo>
                  <a:cubicBezTo>
                    <a:pt x="1311" y="512"/>
                    <a:pt x="1370" y="476"/>
                    <a:pt x="1406" y="417"/>
                  </a:cubicBezTo>
                  <a:cubicBezTo>
                    <a:pt x="1430" y="333"/>
                    <a:pt x="1406" y="226"/>
                    <a:pt x="1323" y="191"/>
                  </a:cubicBezTo>
                  <a:cubicBezTo>
                    <a:pt x="942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1306445" y="3397829"/>
              <a:ext cx="367255" cy="269091"/>
            </a:xfrm>
            <a:custGeom>
              <a:rect b="b" l="l" r="r" t="t"/>
              <a:pathLst>
                <a:path extrusionOk="0" h="8454" w="11538">
                  <a:moveTo>
                    <a:pt x="7573" y="334"/>
                  </a:moveTo>
                  <a:lnTo>
                    <a:pt x="7573" y="1965"/>
                  </a:lnTo>
                  <a:cubicBezTo>
                    <a:pt x="7573" y="2227"/>
                    <a:pt x="7525" y="2465"/>
                    <a:pt x="7418" y="2679"/>
                  </a:cubicBezTo>
                  <a:cubicBezTo>
                    <a:pt x="7395" y="2715"/>
                    <a:pt x="7395" y="2727"/>
                    <a:pt x="7395" y="2763"/>
                  </a:cubicBezTo>
                  <a:lnTo>
                    <a:pt x="7395" y="3239"/>
                  </a:lnTo>
                  <a:cubicBezTo>
                    <a:pt x="7395" y="3691"/>
                    <a:pt x="7216" y="4108"/>
                    <a:pt x="6883" y="4442"/>
                  </a:cubicBezTo>
                  <a:cubicBezTo>
                    <a:pt x="6835" y="4489"/>
                    <a:pt x="6787" y="4513"/>
                    <a:pt x="6740" y="4549"/>
                  </a:cubicBezTo>
                  <a:cubicBezTo>
                    <a:pt x="6466" y="4759"/>
                    <a:pt x="6137" y="4876"/>
                    <a:pt x="5785" y="4876"/>
                  </a:cubicBezTo>
                  <a:cubicBezTo>
                    <a:pt x="5739" y="4876"/>
                    <a:pt x="5692" y="4874"/>
                    <a:pt x="5644" y="4870"/>
                  </a:cubicBezTo>
                  <a:cubicBezTo>
                    <a:pt x="4787" y="4823"/>
                    <a:pt x="4108" y="4072"/>
                    <a:pt x="4108" y="3180"/>
                  </a:cubicBezTo>
                  <a:lnTo>
                    <a:pt x="4108" y="2763"/>
                  </a:lnTo>
                  <a:cubicBezTo>
                    <a:pt x="4108" y="2727"/>
                    <a:pt x="4108" y="2715"/>
                    <a:pt x="4096" y="2679"/>
                  </a:cubicBezTo>
                  <a:cubicBezTo>
                    <a:pt x="3989" y="2465"/>
                    <a:pt x="3930" y="2227"/>
                    <a:pt x="3930" y="1965"/>
                  </a:cubicBezTo>
                  <a:lnTo>
                    <a:pt x="3930" y="1608"/>
                  </a:lnTo>
                  <a:cubicBezTo>
                    <a:pt x="3930" y="917"/>
                    <a:pt x="4513" y="334"/>
                    <a:pt x="5216" y="334"/>
                  </a:cubicBezTo>
                  <a:close/>
                  <a:moveTo>
                    <a:pt x="1763" y="3025"/>
                  </a:moveTo>
                  <a:cubicBezTo>
                    <a:pt x="2049" y="3025"/>
                    <a:pt x="2311" y="3144"/>
                    <a:pt x="2525" y="3358"/>
                  </a:cubicBezTo>
                  <a:cubicBezTo>
                    <a:pt x="2715" y="3561"/>
                    <a:pt x="2846" y="3846"/>
                    <a:pt x="2858" y="4144"/>
                  </a:cubicBezTo>
                  <a:cubicBezTo>
                    <a:pt x="2858" y="4227"/>
                    <a:pt x="2882" y="4346"/>
                    <a:pt x="2882" y="4465"/>
                  </a:cubicBezTo>
                  <a:lnTo>
                    <a:pt x="2882" y="4501"/>
                  </a:lnTo>
                  <a:cubicBezTo>
                    <a:pt x="2703" y="4215"/>
                    <a:pt x="2406" y="4013"/>
                    <a:pt x="2049" y="3894"/>
                  </a:cubicBezTo>
                  <a:cubicBezTo>
                    <a:pt x="1703" y="3787"/>
                    <a:pt x="1406" y="3787"/>
                    <a:pt x="1406" y="3787"/>
                  </a:cubicBezTo>
                  <a:cubicBezTo>
                    <a:pt x="1358" y="3787"/>
                    <a:pt x="1310" y="3799"/>
                    <a:pt x="1287" y="3834"/>
                  </a:cubicBezTo>
                  <a:lnTo>
                    <a:pt x="977" y="4144"/>
                  </a:lnTo>
                  <a:cubicBezTo>
                    <a:pt x="918" y="4215"/>
                    <a:pt x="918" y="4323"/>
                    <a:pt x="977" y="4382"/>
                  </a:cubicBezTo>
                  <a:cubicBezTo>
                    <a:pt x="1013" y="4412"/>
                    <a:pt x="1057" y="4427"/>
                    <a:pt x="1101" y="4427"/>
                  </a:cubicBezTo>
                  <a:cubicBezTo>
                    <a:pt x="1144" y="4427"/>
                    <a:pt x="1185" y="4412"/>
                    <a:pt x="1215" y="4382"/>
                  </a:cubicBezTo>
                  <a:lnTo>
                    <a:pt x="1465" y="4108"/>
                  </a:lnTo>
                  <a:cubicBezTo>
                    <a:pt x="1691" y="4132"/>
                    <a:pt x="2382" y="4203"/>
                    <a:pt x="2668" y="4811"/>
                  </a:cubicBezTo>
                  <a:cubicBezTo>
                    <a:pt x="2596" y="5275"/>
                    <a:pt x="2215" y="5596"/>
                    <a:pt x="1763" y="5596"/>
                  </a:cubicBezTo>
                  <a:cubicBezTo>
                    <a:pt x="1251" y="5596"/>
                    <a:pt x="834" y="5180"/>
                    <a:pt x="834" y="4680"/>
                  </a:cubicBezTo>
                  <a:cubicBezTo>
                    <a:pt x="834" y="4584"/>
                    <a:pt x="763" y="4513"/>
                    <a:pt x="679" y="4513"/>
                  </a:cubicBezTo>
                  <a:lnTo>
                    <a:pt x="644" y="4513"/>
                  </a:lnTo>
                  <a:lnTo>
                    <a:pt x="644" y="4465"/>
                  </a:lnTo>
                  <a:cubicBezTo>
                    <a:pt x="644" y="4346"/>
                    <a:pt x="644" y="4251"/>
                    <a:pt x="656" y="4144"/>
                  </a:cubicBezTo>
                  <a:cubicBezTo>
                    <a:pt x="679" y="3846"/>
                    <a:pt x="810" y="3561"/>
                    <a:pt x="1001" y="3358"/>
                  </a:cubicBezTo>
                  <a:cubicBezTo>
                    <a:pt x="1215" y="3144"/>
                    <a:pt x="1477" y="3025"/>
                    <a:pt x="1763" y="3025"/>
                  </a:cubicBezTo>
                  <a:close/>
                  <a:moveTo>
                    <a:pt x="10657" y="3025"/>
                  </a:moveTo>
                  <a:lnTo>
                    <a:pt x="10657" y="3727"/>
                  </a:lnTo>
                  <a:cubicBezTo>
                    <a:pt x="10657" y="3846"/>
                    <a:pt x="10633" y="3953"/>
                    <a:pt x="10585" y="4049"/>
                  </a:cubicBezTo>
                  <a:lnTo>
                    <a:pt x="10502" y="4251"/>
                  </a:lnTo>
                  <a:cubicBezTo>
                    <a:pt x="10478" y="4275"/>
                    <a:pt x="10478" y="4287"/>
                    <a:pt x="10478" y="4323"/>
                  </a:cubicBezTo>
                  <a:lnTo>
                    <a:pt x="10478" y="4680"/>
                  </a:lnTo>
                  <a:cubicBezTo>
                    <a:pt x="10478" y="4930"/>
                    <a:pt x="10383" y="5168"/>
                    <a:pt x="10204" y="5346"/>
                  </a:cubicBezTo>
                  <a:cubicBezTo>
                    <a:pt x="10044" y="5507"/>
                    <a:pt x="9835" y="5600"/>
                    <a:pt x="9605" y="5600"/>
                  </a:cubicBezTo>
                  <a:cubicBezTo>
                    <a:pt x="9579" y="5600"/>
                    <a:pt x="9552" y="5599"/>
                    <a:pt x="9526" y="5596"/>
                  </a:cubicBezTo>
                  <a:cubicBezTo>
                    <a:pt x="9038" y="5585"/>
                    <a:pt x="8633" y="5156"/>
                    <a:pt x="8633" y="4632"/>
                  </a:cubicBezTo>
                  <a:lnTo>
                    <a:pt x="8633" y="4323"/>
                  </a:lnTo>
                  <a:cubicBezTo>
                    <a:pt x="8633" y="4287"/>
                    <a:pt x="8633" y="4263"/>
                    <a:pt x="8621" y="4251"/>
                  </a:cubicBezTo>
                  <a:lnTo>
                    <a:pt x="8514" y="4037"/>
                  </a:lnTo>
                  <a:cubicBezTo>
                    <a:pt x="8466" y="3965"/>
                    <a:pt x="8454" y="3870"/>
                    <a:pt x="8454" y="3787"/>
                  </a:cubicBezTo>
                  <a:lnTo>
                    <a:pt x="8454" y="3775"/>
                  </a:lnTo>
                  <a:cubicBezTo>
                    <a:pt x="8454" y="3370"/>
                    <a:pt x="8788" y="3025"/>
                    <a:pt x="9204" y="3025"/>
                  </a:cubicBezTo>
                  <a:close/>
                  <a:moveTo>
                    <a:pt x="584" y="5180"/>
                  </a:moveTo>
                  <a:cubicBezTo>
                    <a:pt x="679" y="5406"/>
                    <a:pt x="834" y="5596"/>
                    <a:pt x="1037" y="5739"/>
                  </a:cubicBezTo>
                  <a:lnTo>
                    <a:pt x="1037" y="5925"/>
                  </a:lnTo>
                  <a:lnTo>
                    <a:pt x="1037" y="5925"/>
                  </a:lnTo>
                  <a:cubicBezTo>
                    <a:pt x="723" y="5807"/>
                    <a:pt x="571" y="5655"/>
                    <a:pt x="501" y="5585"/>
                  </a:cubicBezTo>
                  <a:cubicBezTo>
                    <a:pt x="537" y="5466"/>
                    <a:pt x="572" y="5335"/>
                    <a:pt x="584" y="5180"/>
                  </a:cubicBezTo>
                  <a:close/>
                  <a:moveTo>
                    <a:pt x="2918" y="5168"/>
                  </a:moveTo>
                  <a:cubicBezTo>
                    <a:pt x="2942" y="5323"/>
                    <a:pt x="2965" y="5454"/>
                    <a:pt x="3013" y="5573"/>
                  </a:cubicBezTo>
                  <a:cubicBezTo>
                    <a:pt x="2953" y="5656"/>
                    <a:pt x="2787" y="5811"/>
                    <a:pt x="2477" y="5930"/>
                  </a:cubicBezTo>
                  <a:lnTo>
                    <a:pt x="2477" y="5716"/>
                  </a:lnTo>
                  <a:cubicBezTo>
                    <a:pt x="2668" y="5585"/>
                    <a:pt x="2834" y="5394"/>
                    <a:pt x="2918" y="5168"/>
                  </a:cubicBezTo>
                  <a:close/>
                  <a:moveTo>
                    <a:pt x="6668" y="4989"/>
                  </a:moveTo>
                  <a:lnTo>
                    <a:pt x="6668" y="5299"/>
                  </a:lnTo>
                  <a:lnTo>
                    <a:pt x="5751" y="5930"/>
                  </a:lnTo>
                  <a:lnTo>
                    <a:pt x="4823" y="5299"/>
                  </a:lnTo>
                  <a:lnTo>
                    <a:pt x="4823" y="4989"/>
                  </a:lnTo>
                  <a:cubicBezTo>
                    <a:pt x="5061" y="5120"/>
                    <a:pt x="5335" y="5204"/>
                    <a:pt x="5620" y="5215"/>
                  </a:cubicBezTo>
                  <a:lnTo>
                    <a:pt x="5751" y="5215"/>
                  </a:lnTo>
                  <a:cubicBezTo>
                    <a:pt x="6073" y="5215"/>
                    <a:pt x="6394" y="5144"/>
                    <a:pt x="6668" y="4989"/>
                  </a:cubicBezTo>
                  <a:close/>
                  <a:moveTo>
                    <a:pt x="9942" y="5882"/>
                  </a:moveTo>
                  <a:lnTo>
                    <a:pt x="9942" y="5954"/>
                  </a:lnTo>
                  <a:cubicBezTo>
                    <a:pt x="9942" y="5989"/>
                    <a:pt x="9942" y="6025"/>
                    <a:pt x="9966" y="6061"/>
                  </a:cubicBezTo>
                  <a:lnTo>
                    <a:pt x="9561" y="6454"/>
                  </a:lnTo>
                  <a:lnTo>
                    <a:pt x="9169" y="6061"/>
                  </a:lnTo>
                  <a:cubicBezTo>
                    <a:pt x="9169" y="6025"/>
                    <a:pt x="9192" y="6001"/>
                    <a:pt x="9192" y="5954"/>
                  </a:cubicBezTo>
                  <a:lnTo>
                    <a:pt x="9192" y="5882"/>
                  </a:lnTo>
                  <a:cubicBezTo>
                    <a:pt x="9288" y="5918"/>
                    <a:pt x="9407" y="5942"/>
                    <a:pt x="9526" y="5942"/>
                  </a:cubicBezTo>
                  <a:lnTo>
                    <a:pt x="9573" y="5942"/>
                  </a:lnTo>
                  <a:cubicBezTo>
                    <a:pt x="9704" y="5942"/>
                    <a:pt x="9823" y="5930"/>
                    <a:pt x="9942" y="5882"/>
                  </a:cubicBezTo>
                  <a:close/>
                  <a:moveTo>
                    <a:pt x="2120" y="5882"/>
                  </a:moveTo>
                  <a:lnTo>
                    <a:pt x="2120" y="6061"/>
                  </a:lnTo>
                  <a:cubicBezTo>
                    <a:pt x="2120" y="6120"/>
                    <a:pt x="2132" y="6180"/>
                    <a:pt x="2168" y="6228"/>
                  </a:cubicBezTo>
                  <a:lnTo>
                    <a:pt x="2013" y="6394"/>
                  </a:lnTo>
                  <a:cubicBezTo>
                    <a:pt x="1941" y="6460"/>
                    <a:pt x="1849" y="6492"/>
                    <a:pt x="1755" y="6492"/>
                  </a:cubicBezTo>
                  <a:cubicBezTo>
                    <a:pt x="1662" y="6492"/>
                    <a:pt x="1566" y="6460"/>
                    <a:pt x="1489" y="6394"/>
                  </a:cubicBezTo>
                  <a:lnTo>
                    <a:pt x="1322" y="6239"/>
                  </a:lnTo>
                  <a:cubicBezTo>
                    <a:pt x="1358" y="6192"/>
                    <a:pt x="1370" y="6132"/>
                    <a:pt x="1370" y="6073"/>
                  </a:cubicBezTo>
                  <a:lnTo>
                    <a:pt x="1370" y="5882"/>
                  </a:lnTo>
                  <a:cubicBezTo>
                    <a:pt x="1489" y="5918"/>
                    <a:pt x="1608" y="5942"/>
                    <a:pt x="1751" y="5942"/>
                  </a:cubicBezTo>
                  <a:cubicBezTo>
                    <a:pt x="1882" y="5942"/>
                    <a:pt x="2001" y="5930"/>
                    <a:pt x="2120" y="5882"/>
                  </a:cubicBezTo>
                  <a:close/>
                  <a:moveTo>
                    <a:pt x="4692" y="5620"/>
                  </a:moveTo>
                  <a:lnTo>
                    <a:pt x="5490" y="6168"/>
                  </a:lnTo>
                  <a:lnTo>
                    <a:pt x="5061" y="6585"/>
                  </a:lnTo>
                  <a:lnTo>
                    <a:pt x="5049" y="6585"/>
                  </a:lnTo>
                  <a:lnTo>
                    <a:pt x="4525" y="5799"/>
                  </a:lnTo>
                  <a:lnTo>
                    <a:pt x="4692" y="5620"/>
                  </a:lnTo>
                  <a:close/>
                  <a:moveTo>
                    <a:pt x="6823" y="5596"/>
                  </a:moveTo>
                  <a:lnTo>
                    <a:pt x="6978" y="5775"/>
                  </a:lnTo>
                  <a:lnTo>
                    <a:pt x="6466" y="6585"/>
                  </a:lnTo>
                  <a:lnTo>
                    <a:pt x="6442" y="6585"/>
                  </a:lnTo>
                  <a:lnTo>
                    <a:pt x="6013" y="6156"/>
                  </a:lnTo>
                  <a:lnTo>
                    <a:pt x="6823" y="5596"/>
                  </a:lnTo>
                  <a:close/>
                  <a:moveTo>
                    <a:pt x="5251" y="1"/>
                  </a:moveTo>
                  <a:cubicBezTo>
                    <a:pt x="4358" y="1"/>
                    <a:pt x="3632" y="739"/>
                    <a:pt x="3632" y="1632"/>
                  </a:cubicBezTo>
                  <a:lnTo>
                    <a:pt x="3632" y="1989"/>
                  </a:lnTo>
                  <a:cubicBezTo>
                    <a:pt x="3632" y="2263"/>
                    <a:pt x="3692" y="2548"/>
                    <a:pt x="3811" y="2799"/>
                  </a:cubicBezTo>
                  <a:lnTo>
                    <a:pt x="3811" y="3191"/>
                  </a:lnTo>
                  <a:cubicBezTo>
                    <a:pt x="3811" y="3834"/>
                    <a:pt x="4096" y="4394"/>
                    <a:pt x="4537" y="4763"/>
                  </a:cubicBezTo>
                  <a:lnTo>
                    <a:pt x="4537" y="5335"/>
                  </a:lnTo>
                  <a:lnTo>
                    <a:pt x="4227" y="5656"/>
                  </a:lnTo>
                  <a:cubicBezTo>
                    <a:pt x="4204" y="5692"/>
                    <a:pt x="4180" y="5751"/>
                    <a:pt x="4180" y="5799"/>
                  </a:cubicBezTo>
                  <a:lnTo>
                    <a:pt x="3144" y="6168"/>
                  </a:lnTo>
                  <a:cubicBezTo>
                    <a:pt x="3073" y="6192"/>
                    <a:pt x="2989" y="6228"/>
                    <a:pt x="2930" y="6275"/>
                  </a:cubicBezTo>
                  <a:lnTo>
                    <a:pt x="2775" y="6180"/>
                  </a:lnTo>
                  <a:cubicBezTo>
                    <a:pt x="3263" y="5977"/>
                    <a:pt x="3406" y="5680"/>
                    <a:pt x="3430" y="5656"/>
                  </a:cubicBezTo>
                  <a:cubicBezTo>
                    <a:pt x="3454" y="5620"/>
                    <a:pt x="3454" y="5561"/>
                    <a:pt x="3430" y="5513"/>
                  </a:cubicBezTo>
                  <a:cubicBezTo>
                    <a:pt x="3311" y="5275"/>
                    <a:pt x="3287" y="4811"/>
                    <a:pt x="3275" y="4453"/>
                  </a:cubicBezTo>
                  <a:cubicBezTo>
                    <a:pt x="3275" y="4334"/>
                    <a:pt x="3263" y="4215"/>
                    <a:pt x="3263" y="4132"/>
                  </a:cubicBezTo>
                  <a:cubicBezTo>
                    <a:pt x="3204" y="3310"/>
                    <a:pt x="2596" y="2691"/>
                    <a:pt x="1822" y="2691"/>
                  </a:cubicBezTo>
                  <a:cubicBezTo>
                    <a:pt x="1060" y="2691"/>
                    <a:pt x="429" y="3310"/>
                    <a:pt x="370" y="4132"/>
                  </a:cubicBezTo>
                  <a:cubicBezTo>
                    <a:pt x="370" y="4227"/>
                    <a:pt x="358" y="4334"/>
                    <a:pt x="358" y="4453"/>
                  </a:cubicBezTo>
                  <a:cubicBezTo>
                    <a:pt x="346" y="4811"/>
                    <a:pt x="334" y="5263"/>
                    <a:pt x="215" y="5513"/>
                  </a:cubicBezTo>
                  <a:cubicBezTo>
                    <a:pt x="179" y="5561"/>
                    <a:pt x="179" y="5620"/>
                    <a:pt x="215" y="5656"/>
                  </a:cubicBezTo>
                  <a:cubicBezTo>
                    <a:pt x="215" y="5680"/>
                    <a:pt x="370" y="5977"/>
                    <a:pt x="870" y="6180"/>
                  </a:cubicBezTo>
                  <a:lnTo>
                    <a:pt x="406" y="6406"/>
                  </a:lnTo>
                  <a:cubicBezTo>
                    <a:pt x="167" y="6525"/>
                    <a:pt x="1" y="6775"/>
                    <a:pt x="1" y="7049"/>
                  </a:cubicBezTo>
                  <a:lnTo>
                    <a:pt x="1" y="8299"/>
                  </a:lnTo>
                  <a:cubicBezTo>
                    <a:pt x="1" y="8383"/>
                    <a:pt x="72" y="8454"/>
                    <a:pt x="167" y="8454"/>
                  </a:cubicBezTo>
                  <a:cubicBezTo>
                    <a:pt x="251" y="8454"/>
                    <a:pt x="334" y="8383"/>
                    <a:pt x="334" y="8299"/>
                  </a:cubicBezTo>
                  <a:lnTo>
                    <a:pt x="334" y="7049"/>
                  </a:lnTo>
                  <a:cubicBezTo>
                    <a:pt x="334" y="6894"/>
                    <a:pt x="406" y="6775"/>
                    <a:pt x="537" y="6704"/>
                  </a:cubicBezTo>
                  <a:lnTo>
                    <a:pt x="1108" y="6418"/>
                  </a:lnTo>
                  <a:lnTo>
                    <a:pt x="1299" y="6609"/>
                  </a:lnTo>
                  <a:cubicBezTo>
                    <a:pt x="1429" y="6751"/>
                    <a:pt x="1608" y="6811"/>
                    <a:pt x="1787" y="6811"/>
                  </a:cubicBezTo>
                  <a:cubicBezTo>
                    <a:pt x="1965" y="6811"/>
                    <a:pt x="2144" y="6751"/>
                    <a:pt x="2275" y="6609"/>
                  </a:cubicBezTo>
                  <a:lnTo>
                    <a:pt x="2477" y="6418"/>
                  </a:lnTo>
                  <a:lnTo>
                    <a:pt x="2656" y="6513"/>
                  </a:lnTo>
                  <a:cubicBezTo>
                    <a:pt x="2561" y="6644"/>
                    <a:pt x="2513" y="6811"/>
                    <a:pt x="2513" y="6990"/>
                  </a:cubicBezTo>
                  <a:lnTo>
                    <a:pt x="2513" y="8299"/>
                  </a:lnTo>
                  <a:cubicBezTo>
                    <a:pt x="2513" y="8383"/>
                    <a:pt x="2596" y="8454"/>
                    <a:pt x="2680" y="8454"/>
                  </a:cubicBezTo>
                  <a:cubicBezTo>
                    <a:pt x="2775" y="8454"/>
                    <a:pt x="2846" y="8383"/>
                    <a:pt x="2846" y="8299"/>
                  </a:cubicBezTo>
                  <a:lnTo>
                    <a:pt x="2846" y="6990"/>
                  </a:lnTo>
                  <a:cubicBezTo>
                    <a:pt x="2846" y="6751"/>
                    <a:pt x="2989" y="6537"/>
                    <a:pt x="3215" y="6466"/>
                  </a:cubicBezTo>
                  <a:lnTo>
                    <a:pt x="4323" y="6061"/>
                  </a:lnTo>
                  <a:lnTo>
                    <a:pt x="4775" y="6751"/>
                  </a:lnTo>
                  <a:cubicBezTo>
                    <a:pt x="4835" y="6835"/>
                    <a:pt x="4930" y="6894"/>
                    <a:pt x="5037" y="6894"/>
                  </a:cubicBezTo>
                  <a:lnTo>
                    <a:pt x="5061" y="6894"/>
                  </a:lnTo>
                  <a:cubicBezTo>
                    <a:pt x="5156" y="6894"/>
                    <a:pt x="5239" y="6870"/>
                    <a:pt x="5311" y="6787"/>
                  </a:cubicBezTo>
                  <a:lnTo>
                    <a:pt x="5597" y="6513"/>
                  </a:lnTo>
                  <a:lnTo>
                    <a:pt x="5597" y="8275"/>
                  </a:lnTo>
                  <a:cubicBezTo>
                    <a:pt x="5597" y="8371"/>
                    <a:pt x="5668" y="8442"/>
                    <a:pt x="5763" y="8442"/>
                  </a:cubicBezTo>
                  <a:cubicBezTo>
                    <a:pt x="5847" y="8442"/>
                    <a:pt x="5930" y="8371"/>
                    <a:pt x="5930" y="8275"/>
                  </a:cubicBezTo>
                  <a:lnTo>
                    <a:pt x="5930" y="6513"/>
                  </a:lnTo>
                  <a:lnTo>
                    <a:pt x="6204" y="6787"/>
                  </a:lnTo>
                  <a:cubicBezTo>
                    <a:pt x="6263" y="6847"/>
                    <a:pt x="6359" y="6894"/>
                    <a:pt x="6466" y="6894"/>
                  </a:cubicBezTo>
                  <a:lnTo>
                    <a:pt x="6490" y="6894"/>
                  </a:lnTo>
                  <a:cubicBezTo>
                    <a:pt x="6597" y="6882"/>
                    <a:pt x="6680" y="6835"/>
                    <a:pt x="6740" y="6751"/>
                  </a:cubicBezTo>
                  <a:lnTo>
                    <a:pt x="7204" y="6061"/>
                  </a:lnTo>
                  <a:lnTo>
                    <a:pt x="8311" y="6466"/>
                  </a:lnTo>
                  <a:cubicBezTo>
                    <a:pt x="8526" y="6537"/>
                    <a:pt x="8680" y="6751"/>
                    <a:pt x="8680" y="6990"/>
                  </a:cubicBezTo>
                  <a:lnTo>
                    <a:pt x="8680" y="8299"/>
                  </a:lnTo>
                  <a:cubicBezTo>
                    <a:pt x="8680" y="8383"/>
                    <a:pt x="8752" y="8454"/>
                    <a:pt x="8847" y="8454"/>
                  </a:cubicBezTo>
                  <a:cubicBezTo>
                    <a:pt x="8930" y="8454"/>
                    <a:pt x="9002" y="8383"/>
                    <a:pt x="9002" y="8299"/>
                  </a:cubicBezTo>
                  <a:lnTo>
                    <a:pt x="9002" y="6990"/>
                  </a:lnTo>
                  <a:cubicBezTo>
                    <a:pt x="9002" y="6751"/>
                    <a:pt x="8919" y="6525"/>
                    <a:pt x="8752" y="6358"/>
                  </a:cubicBezTo>
                  <a:lnTo>
                    <a:pt x="8799" y="6347"/>
                  </a:lnTo>
                  <a:cubicBezTo>
                    <a:pt x="8847" y="6335"/>
                    <a:pt x="8907" y="6311"/>
                    <a:pt x="8966" y="6287"/>
                  </a:cubicBezTo>
                  <a:lnTo>
                    <a:pt x="9395" y="6716"/>
                  </a:lnTo>
                  <a:lnTo>
                    <a:pt x="9395" y="8275"/>
                  </a:lnTo>
                  <a:cubicBezTo>
                    <a:pt x="9395" y="8371"/>
                    <a:pt x="9466" y="8442"/>
                    <a:pt x="9561" y="8442"/>
                  </a:cubicBezTo>
                  <a:cubicBezTo>
                    <a:pt x="9645" y="8442"/>
                    <a:pt x="9728" y="8371"/>
                    <a:pt x="9728" y="8275"/>
                  </a:cubicBezTo>
                  <a:lnTo>
                    <a:pt x="9728" y="6716"/>
                  </a:lnTo>
                  <a:lnTo>
                    <a:pt x="10157" y="6287"/>
                  </a:lnTo>
                  <a:cubicBezTo>
                    <a:pt x="10181" y="6299"/>
                    <a:pt x="10204" y="6299"/>
                    <a:pt x="10228" y="6311"/>
                  </a:cubicBezTo>
                  <a:lnTo>
                    <a:pt x="10931" y="6513"/>
                  </a:lnTo>
                  <a:cubicBezTo>
                    <a:pt x="11097" y="6549"/>
                    <a:pt x="11193" y="6704"/>
                    <a:pt x="11193" y="6870"/>
                  </a:cubicBezTo>
                  <a:lnTo>
                    <a:pt x="11193" y="8263"/>
                  </a:lnTo>
                  <a:cubicBezTo>
                    <a:pt x="11193" y="8359"/>
                    <a:pt x="11276" y="8430"/>
                    <a:pt x="11359" y="8430"/>
                  </a:cubicBezTo>
                  <a:cubicBezTo>
                    <a:pt x="11455" y="8430"/>
                    <a:pt x="11526" y="8359"/>
                    <a:pt x="11526" y="8263"/>
                  </a:cubicBezTo>
                  <a:lnTo>
                    <a:pt x="11526" y="6870"/>
                  </a:lnTo>
                  <a:cubicBezTo>
                    <a:pt x="11538" y="6597"/>
                    <a:pt x="11335" y="6311"/>
                    <a:pt x="11014" y="6228"/>
                  </a:cubicBezTo>
                  <a:lnTo>
                    <a:pt x="10323" y="6037"/>
                  </a:lnTo>
                  <a:cubicBezTo>
                    <a:pt x="10288" y="6013"/>
                    <a:pt x="10276" y="6001"/>
                    <a:pt x="10276" y="5954"/>
                  </a:cubicBezTo>
                  <a:lnTo>
                    <a:pt x="10276" y="5716"/>
                  </a:lnTo>
                  <a:cubicBezTo>
                    <a:pt x="10335" y="5680"/>
                    <a:pt x="10383" y="5632"/>
                    <a:pt x="10443" y="5585"/>
                  </a:cubicBezTo>
                  <a:cubicBezTo>
                    <a:pt x="10693" y="5346"/>
                    <a:pt x="10824" y="5025"/>
                    <a:pt x="10824" y="4680"/>
                  </a:cubicBezTo>
                  <a:lnTo>
                    <a:pt x="10824" y="4346"/>
                  </a:lnTo>
                  <a:lnTo>
                    <a:pt x="10895" y="4215"/>
                  </a:lnTo>
                  <a:cubicBezTo>
                    <a:pt x="10978" y="4072"/>
                    <a:pt x="11014" y="3906"/>
                    <a:pt x="11014" y="3739"/>
                  </a:cubicBezTo>
                  <a:lnTo>
                    <a:pt x="11014" y="2858"/>
                  </a:lnTo>
                  <a:cubicBezTo>
                    <a:pt x="11014" y="2775"/>
                    <a:pt x="10943" y="2691"/>
                    <a:pt x="10859" y="2691"/>
                  </a:cubicBezTo>
                  <a:lnTo>
                    <a:pt x="9216" y="2691"/>
                  </a:lnTo>
                  <a:cubicBezTo>
                    <a:pt x="8621" y="2691"/>
                    <a:pt x="8145" y="3180"/>
                    <a:pt x="8145" y="3775"/>
                  </a:cubicBezTo>
                  <a:lnTo>
                    <a:pt x="8145" y="3787"/>
                  </a:lnTo>
                  <a:cubicBezTo>
                    <a:pt x="8145" y="3918"/>
                    <a:pt x="8180" y="4072"/>
                    <a:pt x="8240" y="4192"/>
                  </a:cubicBezTo>
                  <a:lnTo>
                    <a:pt x="8323" y="4370"/>
                  </a:lnTo>
                  <a:lnTo>
                    <a:pt x="8323" y="4644"/>
                  </a:lnTo>
                  <a:cubicBezTo>
                    <a:pt x="8323" y="5096"/>
                    <a:pt x="8549" y="5477"/>
                    <a:pt x="8871" y="5716"/>
                  </a:cubicBezTo>
                  <a:lnTo>
                    <a:pt x="8871" y="5954"/>
                  </a:lnTo>
                  <a:cubicBezTo>
                    <a:pt x="8871" y="6001"/>
                    <a:pt x="8871" y="6013"/>
                    <a:pt x="8740" y="6049"/>
                  </a:cubicBezTo>
                  <a:lnTo>
                    <a:pt x="8395" y="6156"/>
                  </a:lnTo>
                  <a:lnTo>
                    <a:pt x="7418" y="5799"/>
                  </a:lnTo>
                  <a:cubicBezTo>
                    <a:pt x="7418" y="5751"/>
                    <a:pt x="7406" y="5704"/>
                    <a:pt x="7371" y="5656"/>
                  </a:cubicBezTo>
                  <a:lnTo>
                    <a:pt x="7061" y="5335"/>
                  </a:lnTo>
                  <a:lnTo>
                    <a:pt x="7061" y="4787"/>
                  </a:lnTo>
                  <a:cubicBezTo>
                    <a:pt x="7085" y="4751"/>
                    <a:pt x="7121" y="4727"/>
                    <a:pt x="7168" y="4692"/>
                  </a:cubicBezTo>
                  <a:cubicBezTo>
                    <a:pt x="7561" y="4323"/>
                    <a:pt x="7787" y="3787"/>
                    <a:pt x="7787" y="3251"/>
                  </a:cubicBezTo>
                  <a:lnTo>
                    <a:pt x="7787" y="2799"/>
                  </a:lnTo>
                  <a:cubicBezTo>
                    <a:pt x="7906" y="2537"/>
                    <a:pt x="7966" y="2263"/>
                    <a:pt x="7966" y="1989"/>
                  </a:cubicBezTo>
                  <a:lnTo>
                    <a:pt x="7966" y="167"/>
                  </a:lnTo>
                  <a:cubicBezTo>
                    <a:pt x="7966" y="84"/>
                    <a:pt x="7895" y="1"/>
                    <a:pt x="7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1639960" y="3622549"/>
              <a:ext cx="10631" cy="45135"/>
            </a:xfrm>
            <a:custGeom>
              <a:rect b="b" l="l" r="r" t="t"/>
              <a:pathLst>
                <a:path extrusionOk="0" h="1418" w="334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1251"/>
                  </a:lnTo>
                  <a:cubicBezTo>
                    <a:pt x="0" y="1334"/>
                    <a:pt x="84" y="1418"/>
                    <a:pt x="167" y="1418"/>
                  </a:cubicBezTo>
                  <a:cubicBezTo>
                    <a:pt x="262" y="1418"/>
                    <a:pt x="334" y="1334"/>
                    <a:pt x="334" y="1251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1444014" y="3446466"/>
              <a:ext cx="91734" cy="30589"/>
            </a:xfrm>
            <a:custGeom>
              <a:rect b="b" l="l" r="r" t="t"/>
              <a:pathLst>
                <a:path extrusionOk="0" h="961" w="2882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20" y="104"/>
                    <a:pt x="1" y="247"/>
                    <a:pt x="1" y="413"/>
                  </a:cubicBezTo>
                  <a:lnTo>
                    <a:pt x="1" y="794"/>
                  </a:lnTo>
                  <a:cubicBezTo>
                    <a:pt x="1" y="890"/>
                    <a:pt x="72" y="961"/>
                    <a:pt x="167" y="961"/>
                  </a:cubicBezTo>
                  <a:cubicBezTo>
                    <a:pt x="251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4" y="373"/>
                    <a:pt x="820" y="331"/>
                    <a:pt x="1157" y="331"/>
                  </a:cubicBezTo>
                  <a:cubicBezTo>
                    <a:pt x="1250" y="331"/>
                    <a:pt x="1346" y="334"/>
                    <a:pt x="1441" y="342"/>
                  </a:cubicBezTo>
                  <a:cubicBezTo>
                    <a:pt x="1977" y="366"/>
                    <a:pt x="2346" y="497"/>
                    <a:pt x="2584" y="735"/>
                  </a:cubicBezTo>
                  <a:cubicBezTo>
                    <a:pt x="2614" y="765"/>
                    <a:pt x="2659" y="779"/>
                    <a:pt x="2703" y="779"/>
                  </a:cubicBezTo>
                  <a:cubicBezTo>
                    <a:pt x="2748" y="779"/>
                    <a:pt x="2793" y="765"/>
                    <a:pt x="2822" y="735"/>
                  </a:cubicBezTo>
                  <a:cubicBezTo>
                    <a:pt x="2882" y="675"/>
                    <a:pt x="2882" y="556"/>
                    <a:pt x="2822" y="497"/>
                  </a:cubicBezTo>
                  <a:cubicBezTo>
                    <a:pt x="2428" y="102"/>
                    <a:pt x="1753" y="1"/>
                    <a:pt x="11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1420524" y="3633944"/>
              <a:ext cx="11013" cy="33740"/>
            </a:xfrm>
            <a:custGeom>
              <a:rect b="b" l="l" r="r" t="t"/>
              <a:pathLst>
                <a:path extrusionOk="0" h="1060" w="346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893"/>
                  </a:lnTo>
                  <a:cubicBezTo>
                    <a:pt x="1" y="976"/>
                    <a:pt x="84" y="1060"/>
                    <a:pt x="167" y="1060"/>
                  </a:cubicBezTo>
                  <a:cubicBezTo>
                    <a:pt x="262" y="1060"/>
                    <a:pt x="334" y="976"/>
                    <a:pt x="334" y="893"/>
                  </a:cubicBezTo>
                  <a:lnTo>
                    <a:pt x="334" y="167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1547494" y="3633944"/>
              <a:ext cx="11013" cy="33740"/>
            </a:xfrm>
            <a:custGeom>
              <a:rect b="b" l="l" r="r" t="t"/>
              <a:pathLst>
                <a:path extrusionOk="0" h="1060" w="346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893"/>
                  </a:lnTo>
                  <a:cubicBezTo>
                    <a:pt x="0" y="976"/>
                    <a:pt x="83" y="1060"/>
                    <a:pt x="167" y="1060"/>
                  </a:cubicBezTo>
                  <a:cubicBezTo>
                    <a:pt x="262" y="1060"/>
                    <a:pt x="333" y="976"/>
                    <a:pt x="333" y="893"/>
                  </a:cubicBezTo>
                  <a:lnTo>
                    <a:pt x="333" y="167"/>
                  </a:lnTo>
                  <a:cubicBezTo>
                    <a:pt x="345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18" name="Google Shape;518;p18"/>
          <p:cNvSpPr txBox="1"/>
          <p:nvPr/>
        </p:nvSpPr>
        <p:spPr>
          <a:xfrm>
            <a:off x="6166602" y="2801950"/>
            <a:ext cx="2399212" cy="1815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33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E5215A"/>
              </a:buClr>
              <a:buSzPts val="1365"/>
              <a:buFont typeface="Arial"/>
              <a:buChar char="•"/>
            </a:pPr>
            <a:r>
              <a:rPr lang="ru-RU" sz="10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После 15 лет действия договора 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13" lvl="0" marL="214313" marR="0" rtl="0" algn="l">
              <a:spcBef>
                <a:spcPts val="750"/>
              </a:spcBef>
              <a:spcAft>
                <a:spcPts val="0"/>
              </a:spcAft>
              <a:buClr>
                <a:srgbClr val="E5215A"/>
              </a:buClr>
              <a:buSzPts val="1365"/>
              <a:buFont typeface="Arial"/>
              <a:buChar char="•"/>
            </a:pPr>
            <a:r>
              <a:rPr lang="ru-RU" sz="10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При достижении 55 лет (женщины) </a:t>
            </a:r>
            <a:br>
              <a:rPr lang="ru-RU" sz="10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и 60 лет (мужчины)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13" lvl="0" marL="214313" marR="0" rtl="0" algn="l">
              <a:spcBef>
                <a:spcPts val="750"/>
              </a:spcBef>
              <a:spcAft>
                <a:spcPts val="0"/>
              </a:spcAft>
              <a:buClr>
                <a:srgbClr val="E5215A"/>
              </a:buClr>
              <a:buSzPts val="1365"/>
              <a:buFont typeface="Arial"/>
              <a:buChar char="•"/>
            </a:pPr>
            <a:r>
              <a:rPr lang="ru-RU" sz="10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В особых жизненных ситуациях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635" lvl="0" marL="417910" marR="0" rtl="0" algn="l">
              <a:spcBef>
                <a:spcPts val="750"/>
              </a:spcBef>
              <a:spcAft>
                <a:spcPts val="0"/>
              </a:spcAft>
              <a:buClr>
                <a:srgbClr val="E5215A"/>
              </a:buClr>
              <a:buSzPts val="1365"/>
              <a:buFont typeface="Arial"/>
              <a:buNone/>
            </a:pPr>
            <a:r>
              <a:t/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635" lvl="0" marL="417910" marR="0" rtl="0" algn="l">
              <a:spcBef>
                <a:spcPts val="750"/>
              </a:spcBef>
              <a:spcAft>
                <a:spcPts val="0"/>
              </a:spcAft>
              <a:buClr>
                <a:srgbClr val="E5215A"/>
              </a:buClr>
              <a:buSzPts val="1365"/>
              <a:buFont typeface="Arial"/>
              <a:buNone/>
            </a:pPr>
            <a:r>
              <a:t/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8"/>
          <p:cNvSpPr txBox="1"/>
          <p:nvPr/>
        </p:nvSpPr>
        <p:spPr>
          <a:xfrm>
            <a:off x="3444709" y="2763617"/>
            <a:ext cx="2290754" cy="201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33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E5215A"/>
              </a:buClr>
              <a:buSzPts val="1365"/>
              <a:buFont typeface="Arial"/>
              <a:buChar char="•"/>
            </a:pPr>
            <a:r>
              <a:rPr lang="ru-RU" sz="10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Добровольных взносов гражданина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13" lvl="0" marL="214313" marR="0" rtl="0" algn="l">
              <a:spcBef>
                <a:spcPts val="750"/>
              </a:spcBef>
              <a:spcAft>
                <a:spcPts val="0"/>
              </a:spcAft>
              <a:buClr>
                <a:srgbClr val="E5215A"/>
              </a:buClr>
              <a:buSzPts val="1365"/>
              <a:buFont typeface="Arial"/>
              <a:buChar char="•"/>
            </a:pPr>
            <a:r>
              <a:rPr lang="ru-RU" sz="10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Средств пенсионных </a:t>
            </a:r>
            <a:br>
              <a:rPr lang="ru-RU" sz="10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накоплений по ОПС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13" lvl="0" marL="214313" marR="0" rtl="0" algn="l">
              <a:spcBef>
                <a:spcPts val="750"/>
              </a:spcBef>
              <a:spcAft>
                <a:spcPts val="0"/>
              </a:spcAft>
              <a:buClr>
                <a:srgbClr val="E5215A"/>
              </a:buClr>
              <a:buSzPts val="1365"/>
              <a:buFont typeface="Arial"/>
              <a:buChar char="•"/>
            </a:pPr>
            <a:r>
              <a:rPr lang="ru-RU" sz="10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Софинансирования </a:t>
            </a:r>
            <a:br>
              <a:rPr lang="ru-RU" sz="10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государства 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13" lvl="0" marL="214313" marR="0" rtl="0" algn="l">
              <a:spcBef>
                <a:spcPts val="750"/>
              </a:spcBef>
              <a:spcAft>
                <a:spcPts val="0"/>
              </a:spcAft>
              <a:buClr>
                <a:srgbClr val="E5215A"/>
              </a:buClr>
              <a:buSzPts val="1365"/>
              <a:buFont typeface="Arial"/>
              <a:buChar char="•"/>
            </a:pPr>
            <a:r>
              <a:rPr lang="ru-RU" sz="10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Инвестиционного дохода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13" lvl="0" marL="214313" marR="0" rtl="0" algn="l">
              <a:spcBef>
                <a:spcPts val="750"/>
              </a:spcBef>
              <a:spcAft>
                <a:spcPts val="0"/>
              </a:spcAft>
              <a:buClr>
                <a:srgbClr val="E5215A"/>
              </a:buClr>
              <a:buSzPts val="1365"/>
              <a:buFont typeface="Arial"/>
              <a:buChar char="•"/>
            </a:pPr>
            <a:r>
              <a:rPr lang="ru-RU" sz="10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Взносов работодателей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0" name="Google Shape;520;p18"/>
          <p:cNvGrpSpPr/>
          <p:nvPr/>
        </p:nvGrpSpPr>
        <p:grpSpPr>
          <a:xfrm>
            <a:off x="3493435" y="1917795"/>
            <a:ext cx="524713" cy="472718"/>
            <a:chOff x="3988156" y="3380210"/>
            <a:chExt cx="353954" cy="318880"/>
          </a:xfrm>
        </p:grpSpPr>
        <p:sp>
          <p:nvSpPr>
            <p:cNvPr id="521" name="Google Shape;521;p18"/>
            <p:cNvSpPr/>
            <p:nvPr/>
          </p:nvSpPr>
          <p:spPr>
            <a:xfrm>
              <a:off x="4188988" y="3398001"/>
              <a:ext cx="81510" cy="81510"/>
            </a:xfrm>
            <a:custGeom>
              <a:rect b="b" l="l" r="r" t="t"/>
              <a:pathLst>
                <a:path extrusionOk="0" h="2561" w="2561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4090863" y="3380210"/>
              <a:ext cx="195930" cy="146311"/>
            </a:xfrm>
            <a:custGeom>
              <a:rect b="b" l="l" r="r" t="t"/>
              <a:pathLst>
                <a:path extrusionOk="0" h="4597" w="6156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3988156" y="3495935"/>
              <a:ext cx="353954" cy="203155"/>
            </a:xfrm>
            <a:custGeom>
              <a:rect b="b" l="l" r="r" t="t"/>
              <a:pathLst>
                <a:path extrusionOk="0" h="6383" w="11121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18"/>
          <p:cNvGrpSpPr/>
          <p:nvPr/>
        </p:nvGrpSpPr>
        <p:grpSpPr>
          <a:xfrm>
            <a:off x="6264785" y="1907456"/>
            <a:ext cx="501321" cy="493395"/>
            <a:chOff x="10344147" y="5261922"/>
            <a:chExt cx="965190" cy="949930"/>
          </a:xfrm>
        </p:grpSpPr>
        <p:grpSp>
          <p:nvGrpSpPr>
            <p:cNvPr id="525" name="Google Shape;525;p18"/>
            <p:cNvGrpSpPr/>
            <p:nvPr/>
          </p:nvGrpSpPr>
          <p:grpSpPr>
            <a:xfrm>
              <a:off x="10344147" y="5261922"/>
              <a:ext cx="965190" cy="949930"/>
              <a:chOff x="4687894" y="2289713"/>
              <a:chExt cx="359594" cy="353909"/>
            </a:xfrm>
          </p:grpSpPr>
          <p:sp>
            <p:nvSpPr>
              <p:cNvPr id="526" name="Google Shape;526;p18"/>
              <p:cNvSpPr/>
              <p:nvPr/>
            </p:nvSpPr>
            <p:spPr>
              <a:xfrm>
                <a:off x="4955207" y="2477227"/>
                <a:ext cx="34041" cy="22356"/>
              </a:xfrm>
              <a:custGeom>
                <a:rect b="b" l="l" r="r" t="t"/>
                <a:pathLst>
                  <a:path extrusionOk="0" h="704" w="1072">
                    <a:moveTo>
                      <a:pt x="167" y="1"/>
                    </a:moveTo>
                    <a:cubicBezTo>
                      <a:pt x="72" y="1"/>
                      <a:pt x="0" y="72"/>
                      <a:pt x="0" y="168"/>
                    </a:cubicBezTo>
                    <a:cubicBezTo>
                      <a:pt x="0" y="465"/>
                      <a:pt x="238" y="703"/>
                      <a:pt x="536" y="703"/>
                    </a:cubicBezTo>
                    <a:cubicBezTo>
                      <a:pt x="834" y="703"/>
                      <a:pt x="1072" y="465"/>
                      <a:pt x="1072" y="168"/>
                    </a:cubicBezTo>
                    <a:cubicBezTo>
                      <a:pt x="1072" y="72"/>
                      <a:pt x="1000" y="1"/>
                      <a:pt x="905" y="1"/>
                    </a:cubicBezTo>
                    <a:cubicBezTo>
                      <a:pt x="822" y="1"/>
                      <a:pt x="750" y="72"/>
                      <a:pt x="750" y="168"/>
                    </a:cubicBezTo>
                    <a:cubicBezTo>
                      <a:pt x="750" y="287"/>
                      <a:pt x="655" y="370"/>
                      <a:pt x="536" y="370"/>
                    </a:cubicBezTo>
                    <a:cubicBezTo>
                      <a:pt x="417" y="370"/>
                      <a:pt x="334" y="287"/>
                      <a:pt x="334" y="168"/>
                    </a:cubicBezTo>
                    <a:cubicBezTo>
                      <a:pt x="334" y="72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68550" lIns="68550" spcFirstLastPara="1" rIns="68550" wrap="square" tIns="685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18"/>
              <p:cNvSpPr/>
              <p:nvPr/>
            </p:nvSpPr>
            <p:spPr>
              <a:xfrm>
                <a:off x="4687894" y="2289713"/>
                <a:ext cx="359594" cy="353909"/>
              </a:xfrm>
              <a:custGeom>
                <a:rect b="b" l="l" r="r" t="t"/>
                <a:pathLst>
                  <a:path extrusionOk="0" h="11145" w="11324">
                    <a:moveTo>
                      <a:pt x="9180" y="3036"/>
                    </a:moveTo>
                    <a:cubicBezTo>
                      <a:pt x="9204" y="3036"/>
                      <a:pt x="9228" y="3036"/>
                      <a:pt x="9240" y="3048"/>
                    </a:cubicBezTo>
                    <a:cubicBezTo>
                      <a:pt x="9299" y="3108"/>
                      <a:pt x="9371" y="3417"/>
                      <a:pt x="9299" y="3977"/>
                    </a:cubicBezTo>
                    <a:cubicBezTo>
                      <a:pt x="9240" y="4513"/>
                      <a:pt x="9061" y="4989"/>
                      <a:pt x="8895" y="5072"/>
                    </a:cubicBezTo>
                    <a:cubicBezTo>
                      <a:pt x="8813" y="5119"/>
                      <a:pt x="8682" y="5149"/>
                      <a:pt x="8533" y="5149"/>
                    </a:cubicBezTo>
                    <a:cubicBezTo>
                      <a:pt x="8336" y="5149"/>
                      <a:pt x="8108" y="5096"/>
                      <a:pt x="7918" y="4953"/>
                    </a:cubicBezTo>
                    <a:cubicBezTo>
                      <a:pt x="7573" y="4703"/>
                      <a:pt x="7466" y="4263"/>
                      <a:pt x="7585" y="3667"/>
                    </a:cubicBezTo>
                    <a:cubicBezTo>
                      <a:pt x="7597" y="3608"/>
                      <a:pt x="7644" y="3572"/>
                      <a:pt x="7704" y="3537"/>
                    </a:cubicBezTo>
                    <a:cubicBezTo>
                      <a:pt x="8526" y="3167"/>
                      <a:pt x="9002" y="3036"/>
                      <a:pt x="9180" y="3036"/>
                    </a:cubicBezTo>
                    <a:close/>
                    <a:moveTo>
                      <a:pt x="620" y="5608"/>
                    </a:moveTo>
                    <a:cubicBezTo>
                      <a:pt x="691" y="5620"/>
                      <a:pt x="798" y="5703"/>
                      <a:pt x="858" y="5846"/>
                    </a:cubicBezTo>
                    <a:cubicBezTo>
                      <a:pt x="870" y="5882"/>
                      <a:pt x="894" y="5942"/>
                      <a:pt x="894" y="6001"/>
                    </a:cubicBezTo>
                    <a:cubicBezTo>
                      <a:pt x="667" y="5953"/>
                      <a:pt x="501" y="5882"/>
                      <a:pt x="453" y="5799"/>
                    </a:cubicBezTo>
                    <a:cubicBezTo>
                      <a:pt x="441" y="5775"/>
                      <a:pt x="489" y="5703"/>
                      <a:pt x="501" y="5668"/>
                    </a:cubicBezTo>
                    <a:cubicBezTo>
                      <a:pt x="548" y="5608"/>
                      <a:pt x="572" y="5608"/>
                      <a:pt x="608" y="5608"/>
                    </a:cubicBezTo>
                    <a:close/>
                    <a:moveTo>
                      <a:pt x="5073" y="0"/>
                    </a:moveTo>
                    <a:cubicBezTo>
                      <a:pt x="4477" y="0"/>
                      <a:pt x="3906" y="238"/>
                      <a:pt x="3477" y="655"/>
                    </a:cubicBezTo>
                    <a:cubicBezTo>
                      <a:pt x="3049" y="1084"/>
                      <a:pt x="2822" y="1632"/>
                      <a:pt x="2822" y="2239"/>
                    </a:cubicBezTo>
                    <a:cubicBezTo>
                      <a:pt x="2822" y="2834"/>
                      <a:pt x="3061" y="3406"/>
                      <a:pt x="3477" y="3834"/>
                    </a:cubicBezTo>
                    <a:cubicBezTo>
                      <a:pt x="3596" y="3953"/>
                      <a:pt x="3727" y="4060"/>
                      <a:pt x="3882" y="4144"/>
                    </a:cubicBezTo>
                    <a:cubicBezTo>
                      <a:pt x="3775" y="4179"/>
                      <a:pt x="3668" y="4203"/>
                      <a:pt x="3584" y="4239"/>
                    </a:cubicBezTo>
                    <a:cubicBezTo>
                      <a:pt x="3489" y="4263"/>
                      <a:pt x="3453" y="4358"/>
                      <a:pt x="3477" y="4441"/>
                    </a:cubicBezTo>
                    <a:cubicBezTo>
                      <a:pt x="3505" y="4515"/>
                      <a:pt x="3561" y="4560"/>
                      <a:pt x="3629" y="4560"/>
                    </a:cubicBezTo>
                    <a:cubicBezTo>
                      <a:pt x="3649" y="4560"/>
                      <a:pt x="3670" y="4557"/>
                      <a:pt x="3692" y="4549"/>
                    </a:cubicBezTo>
                    <a:cubicBezTo>
                      <a:pt x="4138" y="4400"/>
                      <a:pt x="4608" y="4325"/>
                      <a:pt x="5079" y="4325"/>
                    </a:cubicBezTo>
                    <a:cubicBezTo>
                      <a:pt x="5549" y="4325"/>
                      <a:pt x="6019" y="4400"/>
                      <a:pt x="6466" y="4549"/>
                    </a:cubicBezTo>
                    <a:cubicBezTo>
                      <a:pt x="6490" y="4549"/>
                      <a:pt x="6501" y="4560"/>
                      <a:pt x="6525" y="4560"/>
                    </a:cubicBezTo>
                    <a:cubicBezTo>
                      <a:pt x="6609" y="4560"/>
                      <a:pt x="6668" y="4525"/>
                      <a:pt x="6680" y="4441"/>
                    </a:cubicBezTo>
                    <a:cubicBezTo>
                      <a:pt x="6704" y="4358"/>
                      <a:pt x="6668" y="4263"/>
                      <a:pt x="6573" y="4239"/>
                    </a:cubicBezTo>
                    <a:cubicBezTo>
                      <a:pt x="6466" y="4203"/>
                      <a:pt x="6370" y="4179"/>
                      <a:pt x="6275" y="4144"/>
                    </a:cubicBezTo>
                    <a:cubicBezTo>
                      <a:pt x="6406" y="4060"/>
                      <a:pt x="6549" y="3953"/>
                      <a:pt x="6680" y="3834"/>
                    </a:cubicBezTo>
                    <a:cubicBezTo>
                      <a:pt x="6787" y="3727"/>
                      <a:pt x="6882" y="3608"/>
                      <a:pt x="6966" y="3477"/>
                    </a:cubicBezTo>
                    <a:cubicBezTo>
                      <a:pt x="7002" y="3489"/>
                      <a:pt x="7049" y="3489"/>
                      <a:pt x="7097" y="3513"/>
                    </a:cubicBezTo>
                    <a:lnTo>
                      <a:pt x="7275" y="3548"/>
                    </a:lnTo>
                    <a:lnTo>
                      <a:pt x="7275" y="3572"/>
                    </a:lnTo>
                    <a:cubicBezTo>
                      <a:pt x="7204" y="3953"/>
                      <a:pt x="7204" y="4287"/>
                      <a:pt x="7287" y="4560"/>
                    </a:cubicBezTo>
                    <a:cubicBezTo>
                      <a:pt x="7359" y="4822"/>
                      <a:pt x="7513" y="5025"/>
                      <a:pt x="7716" y="5180"/>
                    </a:cubicBezTo>
                    <a:cubicBezTo>
                      <a:pt x="7954" y="5358"/>
                      <a:pt x="8252" y="5430"/>
                      <a:pt x="8526" y="5430"/>
                    </a:cubicBezTo>
                    <a:cubicBezTo>
                      <a:pt x="8728" y="5430"/>
                      <a:pt x="8907" y="5382"/>
                      <a:pt x="9049" y="5311"/>
                    </a:cubicBezTo>
                    <a:cubicBezTo>
                      <a:pt x="9192" y="5215"/>
                      <a:pt x="9323" y="5037"/>
                      <a:pt x="9430" y="4763"/>
                    </a:cubicBezTo>
                    <a:cubicBezTo>
                      <a:pt x="9478" y="4822"/>
                      <a:pt x="9526" y="4882"/>
                      <a:pt x="9561" y="4930"/>
                    </a:cubicBezTo>
                    <a:cubicBezTo>
                      <a:pt x="9740" y="5168"/>
                      <a:pt x="9859" y="5418"/>
                      <a:pt x="9954" y="5692"/>
                    </a:cubicBezTo>
                    <a:cubicBezTo>
                      <a:pt x="10002" y="5858"/>
                      <a:pt x="10133" y="5977"/>
                      <a:pt x="10300" y="6037"/>
                    </a:cubicBezTo>
                    <a:lnTo>
                      <a:pt x="10752" y="6192"/>
                    </a:lnTo>
                    <a:cubicBezTo>
                      <a:pt x="10871" y="6239"/>
                      <a:pt x="10966" y="6334"/>
                      <a:pt x="10966" y="6465"/>
                    </a:cubicBezTo>
                    <a:lnTo>
                      <a:pt x="10966" y="7239"/>
                    </a:lnTo>
                    <a:cubicBezTo>
                      <a:pt x="10966" y="7382"/>
                      <a:pt x="10895" y="7477"/>
                      <a:pt x="10752" y="7525"/>
                    </a:cubicBezTo>
                    <a:lnTo>
                      <a:pt x="10014" y="7763"/>
                    </a:lnTo>
                    <a:cubicBezTo>
                      <a:pt x="9895" y="7811"/>
                      <a:pt x="9788" y="7882"/>
                      <a:pt x="9728" y="8001"/>
                    </a:cubicBezTo>
                    <a:cubicBezTo>
                      <a:pt x="9430" y="8513"/>
                      <a:pt x="8966" y="8930"/>
                      <a:pt x="8359" y="9252"/>
                    </a:cubicBezTo>
                    <a:cubicBezTo>
                      <a:pt x="8287" y="9287"/>
                      <a:pt x="8240" y="9359"/>
                      <a:pt x="8228" y="9430"/>
                    </a:cubicBezTo>
                    <a:lnTo>
                      <a:pt x="7990" y="10692"/>
                    </a:lnTo>
                    <a:cubicBezTo>
                      <a:pt x="7990" y="10728"/>
                      <a:pt x="7954" y="10752"/>
                      <a:pt x="7918" y="10752"/>
                    </a:cubicBezTo>
                    <a:lnTo>
                      <a:pt x="7144" y="10752"/>
                    </a:lnTo>
                    <a:cubicBezTo>
                      <a:pt x="7109" y="10752"/>
                      <a:pt x="7085" y="10728"/>
                      <a:pt x="7061" y="10692"/>
                    </a:cubicBezTo>
                    <a:lnTo>
                      <a:pt x="6930" y="10002"/>
                    </a:lnTo>
                    <a:cubicBezTo>
                      <a:pt x="6897" y="9868"/>
                      <a:pt x="6800" y="9786"/>
                      <a:pt x="6661" y="9786"/>
                    </a:cubicBezTo>
                    <a:cubicBezTo>
                      <a:pt x="6652" y="9786"/>
                      <a:pt x="6642" y="9787"/>
                      <a:pt x="6632" y="9787"/>
                    </a:cubicBezTo>
                    <a:cubicBezTo>
                      <a:pt x="6299" y="9835"/>
                      <a:pt x="5954" y="9859"/>
                      <a:pt x="5608" y="9859"/>
                    </a:cubicBezTo>
                    <a:cubicBezTo>
                      <a:pt x="5358" y="9859"/>
                      <a:pt x="5097" y="9847"/>
                      <a:pt x="4846" y="9823"/>
                    </a:cubicBezTo>
                    <a:cubicBezTo>
                      <a:pt x="4833" y="9821"/>
                      <a:pt x="4819" y="9819"/>
                      <a:pt x="4806" y="9819"/>
                    </a:cubicBezTo>
                    <a:cubicBezTo>
                      <a:pt x="4692" y="9819"/>
                      <a:pt x="4593" y="9908"/>
                      <a:pt x="4561" y="10025"/>
                    </a:cubicBezTo>
                    <a:lnTo>
                      <a:pt x="4442" y="10692"/>
                    </a:lnTo>
                    <a:cubicBezTo>
                      <a:pt x="4442" y="10728"/>
                      <a:pt x="4418" y="10752"/>
                      <a:pt x="4370" y="10752"/>
                    </a:cubicBezTo>
                    <a:lnTo>
                      <a:pt x="3596" y="10752"/>
                    </a:lnTo>
                    <a:cubicBezTo>
                      <a:pt x="3573" y="10752"/>
                      <a:pt x="3537" y="10728"/>
                      <a:pt x="3525" y="10692"/>
                    </a:cubicBezTo>
                    <a:lnTo>
                      <a:pt x="3299" y="9502"/>
                    </a:lnTo>
                    <a:cubicBezTo>
                      <a:pt x="3287" y="9430"/>
                      <a:pt x="3239" y="9359"/>
                      <a:pt x="3168" y="9323"/>
                    </a:cubicBezTo>
                    <a:cubicBezTo>
                      <a:pt x="2108" y="8763"/>
                      <a:pt x="1560" y="7823"/>
                      <a:pt x="1560" y="6620"/>
                    </a:cubicBezTo>
                    <a:cubicBezTo>
                      <a:pt x="1560" y="6013"/>
                      <a:pt x="1691" y="5477"/>
                      <a:pt x="1965" y="5013"/>
                    </a:cubicBezTo>
                    <a:cubicBezTo>
                      <a:pt x="2215" y="4584"/>
                      <a:pt x="2572" y="4239"/>
                      <a:pt x="3037" y="3965"/>
                    </a:cubicBezTo>
                    <a:cubicBezTo>
                      <a:pt x="3108" y="3929"/>
                      <a:pt x="3132" y="3822"/>
                      <a:pt x="3096" y="3751"/>
                    </a:cubicBezTo>
                    <a:cubicBezTo>
                      <a:pt x="3065" y="3696"/>
                      <a:pt x="3008" y="3667"/>
                      <a:pt x="2952" y="3667"/>
                    </a:cubicBezTo>
                    <a:cubicBezTo>
                      <a:pt x="2923" y="3667"/>
                      <a:pt x="2895" y="3675"/>
                      <a:pt x="2870" y="3691"/>
                    </a:cubicBezTo>
                    <a:cubicBezTo>
                      <a:pt x="1977" y="4203"/>
                      <a:pt x="1429" y="5013"/>
                      <a:pt x="1275" y="6025"/>
                    </a:cubicBezTo>
                    <a:lnTo>
                      <a:pt x="1227" y="6025"/>
                    </a:lnTo>
                    <a:cubicBezTo>
                      <a:pt x="1227" y="5918"/>
                      <a:pt x="1215" y="5799"/>
                      <a:pt x="1167" y="5692"/>
                    </a:cubicBezTo>
                    <a:cubicBezTo>
                      <a:pt x="1084" y="5453"/>
                      <a:pt x="870" y="5299"/>
                      <a:pt x="667" y="5263"/>
                    </a:cubicBezTo>
                    <a:cubicBezTo>
                      <a:pt x="654" y="5262"/>
                      <a:pt x="640" y="5261"/>
                      <a:pt x="626" y="5261"/>
                    </a:cubicBezTo>
                    <a:cubicBezTo>
                      <a:pt x="474" y="5261"/>
                      <a:pt x="326" y="5323"/>
                      <a:pt x="239" y="5465"/>
                    </a:cubicBezTo>
                    <a:cubicBezTo>
                      <a:pt x="72" y="5668"/>
                      <a:pt x="96" y="5834"/>
                      <a:pt x="144" y="5942"/>
                    </a:cubicBezTo>
                    <a:cubicBezTo>
                      <a:pt x="239" y="6096"/>
                      <a:pt x="441" y="6239"/>
                      <a:pt x="798" y="6311"/>
                    </a:cubicBezTo>
                    <a:cubicBezTo>
                      <a:pt x="786" y="6323"/>
                      <a:pt x="786" y="6334"/>
                      <a:pt x="775" y="6358"/>
                    </a:cubicBezTo>
                    <a:cubicBezTo>
                      <a:pt x="560" y="6620"/>
                      <a:pt x="310" y="6680"/>
                      <a:pt x="155" y="6680"/>
                    </a:cubicBezTo>
                    <a:cubicBezTo>
                      <a:pt x="72" y="6680"/>
                      <a:pt x="1" y="6751"/>
                      <a:pt x="1" y="6858"/>
                    </a:cubicBezTo>
                    <a:cubicBezTo>
                      <a:pt x="1" y="6954"/>
                      <a:pt x="72" y="7025"/>
                      <a:pt x="155" y="7037"/>
                    </a:cubicBezTo>
                    <a:lnTo>
                      <a:pt x="191" y="7037"/>
                    </a:lnTo>
                    <a:cubicBezTo>
                      <a:pt x="394" y="7037"/>
                      <a:pt x="715" y="6966"/>
                      <a:pt x="1025" y="6573"/>
                    </a:cubicBezTo>
                    <a:cubicBezTo>
                      <a:pt x="1072" y="6513"/>
                      <a:pt x="1108" y="6442"/>
                      <a:pt x="1144" y="6382"/>
                    </a:cubicBezTo>
                    <a:cubicBezTo>
                      <a:pt x="1167" y="6382"/>
                      <a:pt x="1203" y="6382"/>
                      <a:pt x="1227" y="6394"/>
                    </a:cubicBezTo>
                    <a:cubicBezTo>
                      <a:pt x="1227" y="6489"/>
                      <a:pt x="1215" y="6573"/>
                      <a:pt x="1215" y="6668"/>
                    </a:cubicBezTo>
                    <a:cubicBezTo>
                      <a:pt x="1215" y="7347"/>
                      <a:pt x="1382" y="7954"/>
                      <a:pt x="1703" y="8478"/>
                    </a:cubicBezTo>
                    <a:cubicBezTo>
                      <a:pt x="2001" y="8954"/>
                      <a:pt x="2441" y="9359"/>
                      <a:pt x="2977" y="9644"/>
                    </a:cubicBezTo>
                    <a:lnTo>
                      <a:pt x="3192" y="10799"/>
                    </a:lnTo>
                    <a:cubicBezTo>
                      <a:pt x="3227" y="11002"/>
                      <a:pt x="3406" y="11133"/>
                      <a:pt x="3596" y="11133"/>
                    </a:cubicBezTo>
                    <a:lnTo>
                      <a:pt x="4370" y="11133"/>
                    </a:lnTo>
                    <a:cubicBezTo>
                      <a:pt x="4561" y="11133"/>
                      <a:pt x="4727" y="11002"/>
                      <a:pt x="4775" y="10799"/>
                    </a:cubicBezTo>
                    <a:lnTo>
                      <a:pt x="4894" y="10204"/>
                    </a:lnTo>
                    <a:cubicBezTo>
                      <a:pt x="5132" y="10240"/>
                      <a:pt x="5370" y="10252"/>
                      <a:pt x="5620" y="10252"/>
                    </a:cubicBezTo>
                    <a:cubicBezTo>
                      <a:pt x="5966" y="10252"/>
                      <a:pt x="6311" y="10228"/>
                      <a:pt x="6632" y="10180"/>
                    </a:cubicBezTo>
                    <a:lnTo>
                      <a:pt x="6751" y="10823"/>
                    </a:lnTo>
                    <a:cubicBezTo>
                      <a:pt x="6787" y="11014"/>
                      <a:pt x="6966" y="11145"/>
                      <a:pt x="7156" y="11145"/>
                    </a:cubicBezTo>
                    <a:lnTo>
                      <a:pt x="7930" y="11145"/>
                    </a:lnTo>
                    <a:cubicBezTo>
                      <a:pt x="8121" y="11145"/>
                      <a:pt x="8287" y="11014"/>
                      <a:pt x="8335" y="10823"/>
                    </a:cubicBezTo>
                    <a:lnTo>
                      <a:pt x="8573" y="9585"/>
                    </a:lnTo>
                    <a:cubicBezTo>
                      <a:pt x="9228" y="9240"/>
                      <a:pt x="9716" y="8775"/>
                      <a:pt x="10038" y="8228"/>
                    </a:cubicBezTo>
                    <a:cubicBezTo>
                      <a:pt x="10073" y="8180"/>
                      <a:pt x="10097" y="8156"/>
                      <a:pt x="10145" y="8132"/>
                    </a:cubicBezTo>
                    <a:lnTo>
                      <a:pt x="10895" y="7894"/>
                    </a:lnTo>
                    <a:cubicBezTo>
                      <a:pt x="11145" y="7811"/>
                      <a:pt x="11323" y="7573"/>
                      <a:pt x="11323" y="7299"/>
                    </a:cubicBezTo>
                    <a:lnTo>
                      <a:pt x="11323" y="6525"/>
                    </a:lnTo>
                    <a:cubicBezTo>
                      <a:pt x="11312" y="6251"/>
                      <a:pt x="11133" y="6013"/>
                      <a:pt x="10871" y="5918"/>
                    </a:cubicBezTo>
                    <a:lnTo>
                      <a:pt x="10419" y="5775"/>
                    </a:lnTo>
                    <a:cubicBezTo>
                      <a:pt x="10359" y="5763"/>
                      <a:pt x="10311" y="5715"/>
                      <a:pt x="10300" y="5644"/>
                    </a:cubicBezTo>
                    <a:cubicBezTo>
                      <a:pt x="10192" y="5322"/>
                      <a:pt x="10061" y="5049"/>
                      <a:pt x="9859" y="4775"/>
                    </a:cubicBezTo>
                    <a:cubicBezTo>
                      <a:pt x="9776" y="4656"/>
                      <a:pt x="9680" y="4537"/>
                      <a:pt x="9561" y="4429"/>
                    </a:cubicBezTo>
                    <a:cubicBezTo>
                      <a:pt x="9645" y="4132"/>
                      <a:pt x="9669" y="3798"/>
                      <a:pt x="9669" y="3501"/>
                    </a:cubicBezTo>
                    <a:cubicBezTo>
                      <a:pt x="9669" y="3084"/>
                      <a:pt x="9585" y="2822"/>
                      <a:pt x="9418" y="2739"/>
                    </a:cubicBezTo>
                    <a:cubicBezTo>
                      <a:pt x="9384" y="2722"/>
                      <a:pt x="9329" y="2693"/>
                      <a:pt x="9204" y="2693"/>
                    </a:cubicBezTo>
                    <a:cubicBezTo>
                      <a:pt x="8980" y="2693"/>
                      <a:pt x="8533" y="2787"/>
                      <a:pt x="7585" y="3215"/>
                    </a:cubicBezTo>
                    <a:cubicBezTo>
                      <a:pt x="7561" y="3227"/>
                      <a:pt x="7513" y="3239"/>
                      <a:pt x="7478" y="3275"/>
                    </a:cubicBezTo>
                    <a:cubicBezTo>
                      <a:pt x="7383" y="3239"/>
                      <a:pt x="7287" y="3227"/>
                      <a:pt x="7180" y="3191"/>
                    </a:cubicBezTo>
                    <a:cubicBezTo>
                      <a:pt x="7168" y="3191"/>
                      <a:pt x="7156" y="3191"/>
                      <a:pt x="7144" y="3179"/>
                    </a:cubicBezTo>
                    <a:cubicBezTo>
                      <a:pt x="7263" y="2929"/>
                      <a:pt x="7335" y="2644"/>
                      <a:pt x="7347" y="2346"/>
                    </a:cubicBezTo>
                    <a:cubicBezTo>
                      <a:pt x="7347" y="2263"/>
                      <a:pt x="7287" y="2179"/>
                      <a:pt x="7180" y="2167"/>
                    </a:cubicBezTo>
                    <a:cubicBezTo>
                      <a:pt x="7097" y="2167"/>
                      <a:pt x="7025" y="2227"/>
                      <a:pt x="7002" y="2334"/>
                    </a:cubicBezTo>
                    <a:cubicBezTo>
                      <a:pt x="6990" y="2810"/>
                      <a:pt x="6787" y="3251"/>
                      <a:pt x="6442" y="3596"/>
                    </a:cubicBezTo>
                    <a:cubicBezTo>
                      <a:pt x="6228" y="3810"/>
                      <a:pt x="5989" y="3953"/>
                      <a:pt x="5739" y="4048"/>
                    </a:cubicBezTo>
                    <a:cubicBezTo>
                      <a:pt x="5525" y="4019"/>
                      <a:pt x="5302" y="4004"/>
                      <a:pt x="5079" y="4004"/>
                    </a:cubicBezTo>
                    <a:cubicBezTo>
                      <a:pt x="4855" y="4004"/>
                      <a:pt x="4632" y="4019"/>
                      <a:pt x="4418" y="4048"/>
                    </a:cubicBezTo>
                    <a:cubicBezTo>
                      <a:pt x="4168" y="3953"/>
                      <a:pt x="3930" y="3810"/>
                      <a:pt x="3715" y="3596"/>
                    </a:cubicBezTo>
                    <a:cubicBezTo>
                      <a:pt x="3358" y="3239"/>
                      <a:pt x="3156" y="2751"/>
                      <a:pt x="3156" y="2239"/>
                    </a:cubicBezTo>
                    <a:cubicBezTo>
                      <a:pt x="3156" y="1739"/>
                      <a:pt x="3346" y="1251"/>
                      <a:pt x="3715" y="893"/>
                    </a:cubicBezTo>
                    <a:cubicBezTo>
                      <a:pt x="4073" y="536"/>
                      <a:pt x="4561" y="322"/>
                      <a:pt x="5073" y="322"/>
                    </a:cubicBezTo>
                    <a:cubicBezTo>
                      <a:pt x="5573" y="322"/>
                      <a:pt x="6073" y="512"/>
                      <a:pt x="6430" y="893"/>
                    </a:cubicBezTo>
                    <a:cubicBezTo>
                      <a:pt x="6573" y="1036"/>
                      <a:pt x="6692" y="1203"/>
                      <a:pt x="6787" y="1381"/>
                    </a:cubicBezTo>
                    <a:cubicBezTo>
                      <a:pt x="6813" y="1433"/>
                      <a:pt x="6870" y="1472"/>
                      <a:pt x="6930" y="1472"/>
                    </a:cubicBezTo>
                    <a:cubicBezTo>
                      <a:pt x="6954" y="1472"/>
                      <a:pt x="6978" y="1466"/>
                      <a:pt x="7002" y="1453"/>
                    </a:cubicBezTo>
                    <a:cubicBezTo>
                      <a:pt x="7085" y="1405"/>
                      <a:pt x="7121" y="1322"/>
                      <a:pt x="7085" y="1227"/>
                    </a:cubicBezTo>
                    <a:cubicBezTo>
                      <a:pt x="6978" y="1024"/>
                      <a:pt x="6823" y="834"/>
                      <a:pt x="6668" y="655"/>
                    </a:cubicBezTo>
                    <a:cubicBezTo>
                      <a:pt x="6228" y="215"/>
                      <a:pt x="5680" y="0"/>
                      <a:pt x="50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68550" lIns="68550" spcFirstLastPara="1" rIns="68550" wrap="square" tIns="685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28" name="Google Shape;528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98228" y="5341483"/>
              <a:ext cx="164252" cy="22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9" name="Google Shape;529;p18"/>
          <p:cNvSpPr txBox="1"/>
          <p:nvPr/>
        </p:nvSpPr>
        <p:spPr>
          <a:xfrm>
            <a:off x="1387104" y="1739278"/>
            <a:ext cx="1790496" cy="829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Новая возможность накоплений</a:t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8"/>
          <p:cNvSpPr txBox="1"/>
          <p:nvPr/>
        </p:nvSpPr>
        <p:spPr>
          <a:xfrm>
            <a:off x="6907592" y="1739278"/>
            <a:ext cx="1633095" cy="829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Средства ПДС можно гибко использовать</a:t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8"/>
          <p:cNvSpPr txBox="1"/>
          <p:nvPr/>
        </p:nvSpPr>
        <p:spPr>
          <a:xfrm>
            <a:off x="4145771" y="1762084"/>
            <a:ext cx="1597581" cy="784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ПДС формируется </a:t>
            </a:r>
            <a:br>
              <a:rPr b="1" lang="ru-RU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 счет</a:t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2" name="Google Shape;532;p18"/>
          <p:cNvGrpSpPr/>
          <p:nvPr/>
        </p:nvGrpSpPr>
        <p:grpSpPr>
          <a:xfrm>
            <a:off x="5745295" y="3884219"/>
            <a:ext cx="515387" cy="597849"/>
            <a:chOff x="2900613" y="1421681"/>
            <a:chExt cx="687183" cy="797132"/>
          </a:xfrm>
        </p:grpSpPr>
        <p:sp>
          <p:nvSpPr>
            <p:cNvPr id="533" name="Google Shape;533;p18"/>
            <p:cNvSpPr/>
            <p:nvPr/>
          </p:nvSpPr>
          <p:spPr>
            <a:xfrm rot="5400000">
              <a:off x="2845638" y="1476655"/>
              <a:ext cx="797132" cy="687183"/>
            </a:xfrm>
            <a:prstGeom prst="hexagon">
              <a:avLst>
                <a:gd fmla="val 28610" name="adj"/>
                <a:gd fmla="val 115470" name="vf"/>
              </a:avLst>
            </a:prstGeom>
            <a:gradFill>
              <a:gsLst>
                <a:gs pos="0">
                  <a:srgbClr val="E5215A"/>
                </a:gs>
                <a:gs pos="99000">
                  <a:srgbClr val="004F9E"/>
                </a:gs>
                <a:gs pos="100000">
                  <a:srgbClr val="004F9E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34" name="Google Shape;534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16907" y="1591160"/>
              <a:ext cx="445450" cy="445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5" name="Google Shape;535;p18"/>
          <p:cNvGrpSpPr/>
          <p:nvPr/>
        </p:nvGrpSpPr>
        <p:grpSpPr>
          <a:xfrm>
            <a:off x="2939153" y="3884219"/>
            <a:ext cx="515387" cy="597849"/>
            <a:chOff x="2900613" y="1421681"/>
            <a:chExt cx="687183" cy="797132"/>
          </a:xfrm>
        </p:grpSpPr>
        <p:sp>
          <p:nvSpPr>
            <p:cNvPr id="536" name="Google Shape;536;p18"/>
            <p:cNvSpPr/>
            <p:nvPr/>
          </p:nvSpPr>
          <p:spPr>
            <a:xfrm rot="5400000">
              <a:off x="2845638" y="1476655"/>
              <a:ext cx="797132" cy="687183"/>
            </a:xfrm>
            <a:prstGeom prst="hexagon">
              <a:avLst>
                <a:gd fmla="val 28610" name="adj"/>
                <a:gd fmla="val 115470" name="vf"/>
              </a:avLst>
            </a:prstGeom>
            <a:gradFill>
              <a:gsLst>
                <a:gs pos="0">
                  <a:srgbClr val="E5215A"/>
                </a:gs>
                <a:gs pos="99000">
                  <a:srgbClr val="004F9E"/>
                </a:gs>
                <a:gs pos="100000">
                  <a:srgbClr val="004F9E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37" name="Google Shape;537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16907" y="1591160"/>
              <a:ext cx="445450" cy="445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8" name="Google Shape;53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884219"/>
            <a:ext cx="1888299" cy="1291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136452">
            <a:off x="-125518" y="1987452"/>
            <a:ext cx="2162955" cy="159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015" y="1488182"/>
            <a:ext cx="1413259" cy="2585831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9"/>
          <p:cNvSpPr txBox="1"/>
          <p:nvPr/>
        </p:nvSpPr>
        <p:spPr>
          <a:xfrm>
            <a:off x="508090" y="519112"/>
            <a:ext cx="4216310" cy="376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B6B6"/>
              </a:buClr>
              <a:buSzPts val="2800"/>
              <a:buFont typeface="Calibri"/>
              <a:buNone/>
            </a:pPr>
            <a:r>
              <a:rPr b="1" i="0" lang="ru-RU" sz="2700" u="none" cap="none" strike="noStrike">
                <a:solidFill>
                  <a:srgbClr val="E5215A"/>
                </a:solidFill>
                <a:latin typeface="Arial Black"/>
                <a:ea typeface="Arial Black"/>
                <a:cs typeface="Arial Black"/>
                <a:sym typeface="Arial Black"/>
              </a:rPr>
              <a:t>Виды выплат по ПДС</a:t>
            </a:r>
            <a:endParaRPr b="1" i="0" sz="825" u="none" cap="none" strike="noStrike">
              <a:solidFill>
                <a:srgbClr val="E5215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546" name="Google Shape;54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884219"/>
            <a:ext cx="1888299" cy="1291758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19"/>
          <p:cNvSpPr txBox="1"/>
          <p:nvPr/>
        </p:nvSpPr>
        <p:spPr>
          <a:xfrm>
            <a:off x="667125" y="1163500"/>
            <a:ext cx="7809750" cy="2561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50">
                <a:solidFill>
                  <a:srgbClr val="E5215A"/>
                </a:solidFill>
                <a:latin typeface="Arial"/>
                <a:ea typeface="Arial"/>
                <a:cs typeface="Arial"/>
                <a:sym typeface="Arial"/>
              </a:rPr>
              <a:t>Основания для назначения выплат:</a:t>
            </a:r>
            <a:endParaRPr sz="1350">
              <a:solidFill>
                <a:srgbClr val="E521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9"/>
          <p:cNvSpPr txBox="1"/>
          <p:nvPr/>
        </p:nvSpPr>
        <p:spPr>
          <a:xfrm>
            <a:off x="1457384" y="1535628"/>
            <a:ext cx="2424761" cy="382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Срок участия в Программе </a:t>
            </a:r>
            <a:br>
              <a:rPr lang="ru-RU" sz="13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не менее чем 15 лет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9"/>
          <p:cNvSpPr txBox="1"/>
          <p:nvPr/>
        </p:nvSpPr>
        <p:spPr>
          <a:xfrm>
            <a:off x="5335183" y="1558289"/>
            <a:ext cx="3314708" cy="382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Достижение возраста 55 лет для женщин и 60 лет для мужчин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9"/>
          <p:cNvSpPr txBox="1"/>
          <p:nvPr/>
        </p:nvSpPr>
        <p:spPr>
          <a:xfrm>
            <a:off x="4162556" y="1634720"/>
            <a:ext cx="818889" cy="256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endParaRPr b="1"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9"/>
          <p:cNvSpPr/>
          <p:nvPr/>
        </p:nvSpPr>
        <p:spPr>
          <a:xfrm>
            <a:off x="3993806" y="1558288"/>
            <a:ext cx="337500" cy="337500"/>
          </a:xfrm>
          <a:prstGeom prst="ellipse">
            <a:avLst/>
          </a:prstGeom>
          <a:gradFill>
            <a:gsLst>
              <a:gs pos="0">
                <a:srgbClr val="E5215A"/>
              </a:gs>
              <a:gs pos="99000">
                <a:srgbClr val="004F9E"/>
              </a:gs>
              <a:gs pos="100000">
                <a:srgbClr val="004F9E"/>
              </a:gs>
            </a:gsLst>
            <a:lin ang="10800000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</a:t>
            </a:r>
            <a:endParaRPr sz="10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9"/>
          <p:cNvSpPr/>
          <p:nvPr/>
        </p:nvSpPr>
        <p:spPr>
          <a:xfrm>
            <a:off x="4870106" y="1558288"/>
            <a:ext cx="337500" cy="337500"/>
          </a:xfrm>
          <a:prstGeom prst="ellipse">
            <a:avLst/>
          </a:prstGeom>
          <a:gradFill>
            <a:gsLst>
              <a:gs pos="0">
                <a:srgbClr val="E5215A"/>
              </a:gs>
              <a:gs pos="99000">
                <a:srgbClr val="004F9E"/>
              </a:gs>
              <a:gs pos="100000">
                <a:srgbClr val="004F9E"/>
              </a:gs>
            </a:gsLst>
            <a:lin ang="10800000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Б</a:t>
            </a:r>
            <a:endParaRPr sz="10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9"/>
          <p:cNvSpPr txBox="1"/>
          <p:nvPr/>
        </p:nvSpPr>
        <p:spPr>
          <a:xfrm>
            <a:off x="667125" y="2241946"/>
            <a:ext cx="7809750" cy="2561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50">
                <a:solidFill>
                  <a:srgbClr val="E5215A"/>
                </a:solidFill>
                <a:latin typeface="Arial"/>
                <a:ea typeface="Arial"/>
                <a:cs typeface="Arial"/>
                <a:sym typeface="Arial"/>
              </a:rPr>
              <a:t>Варианты выплат</a:t>
            </a:r>
            <a:endParaRPr sz="1350">
              <a:solidFill>
                <a:srgbClr val="E521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9"/>
          <p:cNvSpPr txBox="1"/>
          <p:nvPr/>
        </p:nvSpPr>
        <p:spPr>
          <a:xfrm>
            <a:off x="5824615" y="3281594"/>
            <a:ext cx="1174445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 счет личных взносов участника ПДС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9"/>
          <p:cNvSpPr txBox="1"/>
          <p:nvPr/>
        </p:nvSpPr>
        <p:spPr>
          <a:xfrm>
            <a:off x="3794453" y="3219658"/>
            <a:ext cx="1138711" cy="9361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Дорогостоящие виды лечения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Потеря кормильца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9"/>
          <p:cNvSpPr txBox="1"/>
          <p:nvPr/>
        </p:nvSpPr>
        <p:spPr>
          <a:xfrm>
            <a:off x="1908832" y="3244149"/>
            <a:ext cx="1518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Пожизненно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Срочная выплата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Единовременно</a:t>
            </a:r>
            <a:br>
              <a:rPr lang="ru-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(после 15 лет участия или 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  возрасте 55/60, если сбережений на счете менее </a:t>
            </a:r>
            <a:r>
              <a:rPr lang="ru-RU" sz="900"/>
              <a:t>10% от прожиточного минимума пенсионера</a:t>
            </a:r>
            <a:r>
              <a:rPr lang="ru-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7" name="Google Shape;557;p19"/>
          <p:cNvCxnSpPr/>
          <p:nvPr/>
        </p:nvCxnSpPr>
        <p:spPr>
          <a:xfrm>
            <a:off x="1726102" y="3135637"/>
            <a:ext cx="0" cy="682973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19"/>
          <p:cNvCxnSpPr/>
          <p:nvPr/>
        </p:nvCxnSpPr>
        <p:spPr>
          <a:xfrm>
            <a:off x="1726102" y="3364591"/>
            <a:ext cx="105964" cy="0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med" w="med" type="diamond"/>
            <a:tailEnd len="med" w="med" type="diamond"/>
          </a:ln>
        </p:spPr>
      </p:cxnSp>
      <p:sp>
        <p:nvSpPr>
          <p:cNvPr id="559" name="Google Shape;559;p19"/>
          <p:cNvSpPr txBox="1"/>
          <p:nvPr/>
        </p:nvSpPr>
        <p:spPr>
          <a:xfrm>
            <a:off x="7578030" y="3281388"/>
            <a:ext cx="117444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случае смерти участника ПДС </a:t>
            </a:r>
            <a:br>
              <a:rPr lang="ru-RU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(исключение — назначенная пожизненная выплата участнику ПДС)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9"/>
          <p:cNvSpPr txBox="1"/>
          <p:nvPr/>
        </p:nvSpPr>
        <p:spPr>
          <a:xfrm>
            <a:off x="1677206" y="2874817"/>
            <a:ext cx="15787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175" lvl="0" marL="230175" marR="0" rtl="0" algn="l">
              <a:spcBef>
                <a:spcPts val="0"/>
              </a:spcBef>
              <a:spcAft>
                <a:spcPts val="0"/>
              </a:spcAft>
              <a:buClr>
                <a:srgbClr val="E5215A"/>
              </a:buClr>
              <a:buSzPts val="1600"/>
              <a:buFont typeface="Arial"/>
              <a:buAutoNum type="arabicPeriod"/>
            </a:pPr>
            <a:r>
              <a:rPr b="1" lang="ru-RU" sz="1200">
                <a:solidFill>
                  <a:srgbClr val="E5215A"/>
                </a:solidFill>
                <a:latin typeface="Arial"/>
                <a:ea typeface="Arial"/>
                <a:cs typeface="Arial"/>
                <a:sym typeface="Arial"/>
              </a:rPr>
              <a:t>Периодические выплаты</a:t>
            </a:r>
            <a:endParaRPr b="1" sz="1200">
              <a:solidFill>
                <a:srgbClr val="E521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9"/>
          <p:cNvSpPr txBox="1"/>
          <p:nvPr/>
        </p:nvSpPr>
        <p:spPr>
          <a:xfrm>
            <a:off x="3559476" y="2874817"/>
            <a:ext cx="1849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175" lvl="0" marL="230175" marR="0" rtl="0" algn="l">
              <a:spcBef>
                <a:spcPts val="0"/>
              </a:spcBef>
              <a:spcAft>
                <a:spcPts val="0"/>
              </a:spcAft>
              <a:buClr>
                <a:srgbClr val="E5215A"/>
              </a:buClr>
              <a:buSzPts val="1600"/>
              <a:buFont typeface="Arial"/>
              <a:buAutoNum type="arabicPeriod" startAt="2"/>
            </a:pPr>
            <a:r>
              <a:rPr b="1" lang="ru-RU" sz="1200">
                <a:solidFill>
                  <a:srgbClr val="E5215A"/>
                </a:solidFill>
                <a:latin typeface="Arial"/>
                <a:ea typeface="Arial"/>
                <a:cs typeface="Arial"/>
                <a:sym typeface="Arial"/>
              </a:rPr>
              <a:t>Выплаты в особой жизненной ситуации</a:t>
            </a:r>
            <a:endParaRPr b="1" sz="1200">
              <a:solidFill>
                <a:srgbClr val="E521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9"/>
          <p:cNvSpPr txBox="1"/>
          <p:nvPr/>
        </p:nvSpPr>
        <p:spPr>
          <a:xfrm>
            <a:off x="5593157" y="2874817"/>
            <a:ext cx="15707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175" lvl="0" marL="230175" marR="0" rtl="0" algn="l">
              <a:spcBef>
                <a:spcPts val="0"/>
              </a:spcBef>
              <a:spcAft>
                <a:spcPts val="0"/>
              </a:spcAft>
              <a:buClr>
                <a:srgbClr val="E5215A"/>
              </a:buClr>
              <a:buSzPts val="1600"/>
              <a:buFont typeface="Arial"/>
              <a:buAutoNum type="arabicPeriod" startAt="3"/>
            </a:pPr>
            <a:r>
              <a:rPr b="1" lang="ru-RU" sz="1200">
                <a:solidFill>
                  <a:srgbClr val="E5215A"/>
                </a:solidFill>
                <a:latin typeface="Arial"/>
                <a:ea typeface="Arial"/>
                <a:cs typeface="Arial"/>
                <a:sym typeface="Arial"/>
              </a:rPr>
              <a:t>Выплата выкупной суммы</a:t>
            </a:r>
            <a:endParaRPr b="1" sz="1200">
              <a:solidFill>
                <a:srgbClr val="E521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9"/>
          <p:cNvSpPr txBox="1"/>
          <p:nvPr/>
        </p:nvSpPr>
        <p:spPr>
          <a:xfrm>
            <a:off x="7343296" y="2874817"/>
            <a:ext cx="130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175" lvl="0" marL="230175" marR="0" rtl="0" algn="l">
              <a:spcBef>
                <a:spcPts val="0"/>
              </a:spcBef>
              <a:spcAft>
                <a:spcPts val="0"/>
              </a:spcAft>
              <a:buClr>
                <a:srgbClr val="E5215A"/>
              </a:buClr>
              <a:buSzPts val="1600"/>
              <a:buFont typeface="Arial"/>
              <a:buAutoNum type="arabicPeriod" startAt="4"/>
            </a:pPr>
            <a:r>
              <a:rPr b="1" lang="ru-RU" sz="1200">
                <a:solidFill>
                  <a:srgbClr val="E5215A"/>
                </a:solidFill>
                <a:latin typeface="Arial"/>
                <a:ea typeface="Arial"/>
                <a:cs typeface="Arial"/>
                <a:sym typeface="Arial"/>
              </a:rPr>
              <a:t>Выплата наследникам </a:t>
            </a:r>
            <a:endParaRPr b="1" sz="1200">
              <a:solidFill>
                <a:srgbClr val="E521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4" name="Google Shape;564;p19"/>
          <p:cNvCxnSpPr/>
          <p:nvPr/>
        </p:nvCxnSpPr>
        <p:spPr>
          <a:xfrm>
            <a:off x="1726102" y="3580128"/>
            <a:ext cx="105964" cy="0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med" w="med" type="diamond"/>
            <a:tailEnd len="med" w="med" type="diamond"/>
          </a:ln>
        </p:spPr>
      </p:cxnSp>
      <p:cxnSp>
        <p:nvCxnSpPr>
          <p:cNvPr id="565" name="Google Shape;565;p19"/>
          <p:cNvCxnSpPr/>
          <p:nvPr/>
        </p:nvCxnSpPr>
        <p:spPr>
          <a:xfrm>
            <a:off x="1726102" y="3834854"/>
            <a:ext cx="101066" cy="0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med" w="med" type="diamond"/>
            <a:tailEnd len="med" w="med" type="diamond"/>
          </a:ln>
        </p:spPr>
      </p:cxnSp>
      <p:cxnSp>
        <p:nvCxnSpPr>
          <p:cNvPr id="566" name="Google Shape;566;p19"/>
          <p:cNvCxnSpPr/>
          <p:nvPr/>
        </p:nvCxnSpPr>
        <p:spPr>
          <a:xfrm>
            <a:off x="3602255" y="3135636"/>
            <a:ext cx="0" cy="606146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67" name="Google Shape;567;p19"/>
          <p:cNvCxnSpPr/>
          <p:nvPr/>
        </p:nvCxnSpPr>
        <p:spPr>
          <a:xfrm>
            <a:off x="3602255" y="3364591"/>
            <a:ext cx="105964" cy="0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med" w="med" type="diamond"/>
            <a:tailEnd len="med" w="med" type="diamond"/>
          </a:ln>
        </p:spPr>
      </p:cxnSp>
      <p:cxnSp>
        <p:nvCxnSpPr>
          <p:cNvPr id="568" name="Google Shape;568;p19"/>
          <p:cNvCxnSpPr/>
          <p:nvPr/>
        </p:nvCxnSpPr>
        <p:spPr>
          <a:xfrm>
            <a:off x="3602255" y="3741782"/>
            <a:ext cx="105964" cy="0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med" w="med" type="diamond"/>
            <a:tailEnd len="med" w="med" type="diamond"/>
          </a:ln>
        </p:spPr>
      </p:cxnSp>
      <p:cxnSp>
        <p:nvCxnSpPr>
          <p:cNvPr id="569" name="Google Shape;569;p19"/>
          <p:cNvCxnSpPr/>
          <p:nvPr/>
        </p:nvCxnSpPr>
        <p:spPr>
          <a:xfrm>
            <a:off x="5640061" y="3135636"/>
            <a:ext cx="0" cy="228955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19"/>
          <p:cNvCxnSpPr/>
          <p:nvPr/>
        </p:nvCxnSpPr>
        <p:spPr>
          <a:xfrm>
            <a:off x="5640061" y="3364591"/>
            <a:ext cx="105964" cy="0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med" w="med" type="diamond"/>
            <a:tailEnd len="med" w="med" type="diamond"/>
          </a:ln>
        </p:spPr>
      </p:cxnSp>
      <p:cxnSp>
        <p:nvCxnSpPr>
          <p:cNvPr id="571" name="Google Shape;571;p19"/>
          <p:cNvCxnSpPr/>
          <p:nvPr/>
        </p:nvCxnSpPr>
        <p:spPr>
          <a:xfrm>
            <a:off x="7398648" y="3135636"/>
            <a:ext cx="0" cy="228955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72" name="Google Shape;572;p19"/>
          <p:cNvCxnSpPr/>
          <p:nvPr/>
        </p:nvCxnSpPr>
        <p:spPr>
          <a:xfrm>
            <a:off x="7398648" y="3364591"/>
            <a:ext cx="105964" cy="0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med" w="med" type="diamond"/>
            <a:tailEnd len="med" w="med" type="diamond"/>
          </a:ln>
        </p:spPr>
      </p:cxnSp>
      <p:cxnSp>
        <p:nvCxnSpPr>
          <p:cNvPr id="573" name="Google Shape;573;p19"/>
          <p:cNvCxnSpPr/>
          <p:nvPr/>
        </p:nvCxnSpPr>
        <p:spPr>
          <a:xfrm>
            <a:off x="4480900" y="2509026"/>
            <a:ext cx="0" cy="201148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74" name="Google Shape;574;p19"/>
          <p:cNvCxnSpPr/>
          <p:nvPr/>
        </p:nvCxnSpPr>
        <p:spPr>
          <a:xfrm>
            <a:off x="4810722" y="2498140"/>
            <a:ext cx="0" cy="197214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19"/>
          <p:cNvCxnSpPr/>
          <p:nvPr/>
        </p:nvCxnSpPr>
        <p:spPr>
          <a:xfrm>
            <a:off x="5640061" y="2710173"/>
            <a:ext cx="0" cy="141850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19"/>
          <p:cNvCxnSpPr/>
          <p:nvPr/>
        </p:nvCxnSpPr>
        <p:spPr>
          <a:xfrm>
            <a:off x="4810722" y="2710173"/>
            <a:ext cx="829339" cy="0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77" name="Google Shape;577;p19"/>
          <p:cNvCxnSpPr/>
          <p:nvPr/>
        </p:nvCxnSpPr>
        <p:spPr>
          <a:xfrm>
            <a:off x="3600827" y="2710173"/>
            <a:ext cx="880073" cy="0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19"/>
          <p:cNvCxnSpPr/>
          <p:nvPr/>
        </p:nvCxnSpPr>
        <p:spPr>
          <a:xfrm>
            <a:off x="3600827" y="2710173"/>
            <a:ext cx="0" cy="141850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19"/>
          <p:cNvCxnSpPr/>
          <p:nvPr/>
        </p:nvCxnSpPr>
        <p:spPr>
          <a:xfrm>
            <a:off x="5042350" y="2498140"/>
            <a:ext cx="0" cy="126289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80" name="Google Shape;580;p19"/>
          <p:cNvCxnSpPr/>
          <p:nvPr/>
        </p:nvCxnSpPr>
        <p:spPr>
          <a:xfrm>
            <a:off x="5055975" y="2628422"/>
            <a:ext cx="2342673" cy="0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19"/>
          <p:cNvCxnSpPr/>
          <p:nvPr/>
        </p:nvCxnSpPr>
        <p:spPr>
          <a:xfrm>
            <a:off x="7393166" y="2624429"/>
            <a:ext cx="0" cy="227594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19"/>
          <p:cNvCxnSpPr/>
          <p:nvPr/>
        </p:nvCxnSpPr>
        <p:spPr>
          <a:xfrm>
            <a:off x="4261174" y="2509026"/>
            <a:ext cx="0" cy="115403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83" name="Google Shape;583;p19"/>
          <p:cNvCxnSpPr/>
          <p:nvPr/>
        </p:nvCxnSpPr>
        <p:spPr>
          <a:xfrm>
            <a:off x="1726102" y="2628422"/>
            <a:ext cx="2511508" cy="0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84" name="Google Shape;584;p19"/>
          <p:cNvCxnSpPr/>
          <p:nvPr/>
        </p:nvCxnSpPr>
        <p:spPr>
          <a:xfrm>
            <a:off x="1726102" y="2624429"/>
            <a:ext cx="0" cy="227594"/>
          </a:xfrm>
          <a:prstGeom prst="straightConnector1">
            <a:avLst/>
          </a:prstGeom>
          <a:noFill/>
          <a:ln cap="flat" cmpd="sng" w="12700">
            <a:solidFill>
              <a:srgbClr val="E5215A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"/>
          <p:cNvSpPr txBox="1"/>
          <p:nvPr>
            <p:ph type="title"/>
          </p:nvPr>
        </p:nvSpPr>
        <p:spPr>
          <a:xfrm>
            <a:off x="844226" y="1071485"/>
            <a:ext cx="5213955" cy="802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ts val="2400"/>
              <a:buFont typeface="Tahoma"/>
              <a:buNone/>
            </a:pPr>
            <a:r>
              <a:rPr lang="ru-RU" sz="2400">
                <a:solidFill>
                  <a:srgbClr val="4CAF90"/>
                </a:solidFill>
                <a:latin typeface="Tahoma"/>
                <a:ea typeface="Tahoma"/>
                <a:cs typeface="Tahoma"/>
                <a:sym typeface="Tahoma"/>
              </a:rPr>
              <a:t>Планирование сбережений</a:t>
            </a:r>
            <a:endParaRPr/>
          </a:p>
        </p:txBody>
      </p:sp>
      <p:sp>
        <p:nvSpPr>
          <p:cNvPr id="238" name="Google Shape;238;p2"/>
          <p:cNvSpPr txBox="1"/>
          <p:nvPr>
            <p:ph idx="1" type="body"/>
          </p:nvPr>
        </p:nvSpPr>
        <p:spPr>
          <a:xfrm>
            <a:off x="844227" y="1763318"/>
            <a:ext cx="5750782" cy="2501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ru-RU" sz="1800"/>
              <a:t>Способы использования денег: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60"/>
              <a:buChar char="◉"/>
            </a:pPr>
            <a:r>
              <a:rPr lang="ru-RU" sz="1800"/>
              <a:t>Потребление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60"/>
              <a:buChar char="◉"/>
            </a:pPr>
            <a:r>
              <a:rPr lang="ru-RU" sz="1800"/>
              <a:t>Сбережение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60"/>
              <a:buChar char="◉"/>
            </a:pPr>
            <a:r>
              <a:rPr lang="ru-RU" sz="1800"/>
              <a:t>Инвестирование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20"/>
          <p:cNvPicPr preferRelativeResize="0"/>
          <p:nvPr/>
        </p:nvPicPr>
        <p:blipFill rotWithShape="1">
          <a:blip r:embed="rId3">
            <a:alphaModFix amt="82000"/>
          </a:blip>
          <a:srcRect b="0" l="0" r="0" t="18112"/>
          <a:stretch/>
        </p:blipFill>
        <p:spPr>
          <a:xfrm>
            <a:off x="0" y="931576"/>
            <a:ext cx="9141291" cy="4211924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0"/>
          <p:cNvSpPr/>
          <p:nvPr/>
        </p:nvSpPr>
        <p:spPr>
          <a:xfrm flipH="1" rot="10800000">
            <a:off x="3830973" y="942185"/>
            <a:ext cx="4988561" cy="3790683"/>
          </a:xfrm>
          <a:prstGeom prst="snipRoundRect">
            <a:avLst>
              <a:gd fmla="val 0" name="adj1"/>
              <a:gd fmla="val 27759" name="adj2"/>
            </a:avLst>
          </a:prstGeom>
          <a:solidFill>
            <a:srgbClr val="E6BC56"/>
          </a:solidFill>
          <a:ln>
            <a:noFill/>
          </a:ln>
          <a:effectLst>
            <a:outerShdw blurRad="254000" sx="97000" rotWithShape="0" algn="ctr" dir="4200000" dist="88900" sy="97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2" name="Google Shape;592;p20"/>
          <p:cNvSpPr/>
          <p:nvPr/>
        </p:nvSpPr>
        <p:spPr>
          <a:xfrm rot="5400000">
            <a:off x="7753719" y="3667053"/>
            <a:ext cx="1065815" cy="1065814"/>
          </a:xfrm>
          <a:prstGeom prst="rtTriangle">
            <a:avLst/>
          </a:prstGeom>
          <a:solidFill>
            <a:srgbClr val="BF9000"/>
          </a:solidFill>
          <a:ln>
            <a:noFill/>
          </a:ln>
          <a:effectLst>
            <a:outerShdw blurRad="241300" sx="102000" rotWithShape="0" algn="r" dir="7500000" dist="101600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20"/>
          <p:cNvSpPr txBox="1"/>
          <p:nvPr>
            <p:ph type="title"/>
          </p:nvPr>
        </p:nvSpPr>
        <p:spPr>
          <a:xfrm>
            <a:off x="312940" y="1330879"/>
            <a:ext cx="2919147" cy="1359158"/>
          </a:xfrm>
          <a:prstGeom prst="rect">
            <a:avLst/>
          </a:prstGeom>
          <a:noFill/>
          <a:ln>
            <a:noFill/>
          </a:ln>
          <a:effectLst>
            <a:outerShdw blurRad="152400" rotWithShape="0" algn="tl" dir="2700000" dist="76200">
              <a:srgbClr val="000000">
                <a:alpha val="55686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ru-RU" sz="2400">
                <a:solidFill>
                  <a:schemeClr val="lt1"/>
                </a:solidFill>
              </a:rPr>
              <a:t>Ключевая идея темы:</a:t>
            </a:r>
            <a:endParaRPr/>
          </a:p>
        </p:txBody>
      </p:sp>
      <p:sp>
        <p:nvSpPr>
          <p:cNvPr id="594" name="Google Shape;594;p20"/>
          <p:cNvSpPr txBox="1"/>
          <p:nvPr>
            <p:ph idx="1" type="body"/>
          </p:nvPr>
        </p:nvSpPr>
        <p:spPr>
          <a:xfrm>
            <a:off x="3916545" y="1043873"/>
            <a:ext cx="4902989" cy="3203662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1800000" dist="63500">
              <a:srgbClr val="000000">
                <a:alpha val="1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chemeClr val="lt1"/>
                </a:solidFill>
              </a:rPr>
              <a:t>Сберегать – важно!</a:t>
            </a:r>
            <a:endParaRPr b="1" sz="2000">
              <a:solidFill>
                <a:schemeClr val="lt1"/>
              </a:solidFill>
            </a:endParaRPr>
          </a:p>
          <a:p>
            <a:pPr indent="0" lvl="0" marL="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000">
                <a:solidFill>
                  <a:schemeClr val="lt1"/>
                </a:solidFill>
              </a:rPr>
              <a:t>Хотите быстрее идти к цели – </a:t>
            </a:r>
            <a:r>
              <a:rPr b="1" lang="ru-RU" sz="2000">
                <a:solidFill>
                  <a:schemeClr val="lt1"/>
                </a:solidFill>
              </a:rPr>
              <a:t>сберегайте и используйте </a:t>
            </a:r>
            <a:endParaRPr b="1" sz="2000">
              <a:solidFill>
                <a:schemeClr val="lt1"/>
              </a:solidFill>
            </a:endParaRPr>
          </a:p>
          <a:p>
            <a:pPr indent="0" lvl="0" marL="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chemeClr val="lt1"/>
                </a:solidFill>
              </a:rPr>
              <a:t>как минимум депозит или ОФЗ.</a:t>
            </a:r>
            <a:endParaRPr/>
          </a:p>
          <a:p>
            <a:pPr indent="0" lvl="0" marL="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chemeClr val="lt1"/>
                </a:solidFill>
              </a:rPr>
              <a:t>Чем выше доходность</a:t>
            </a:r>
            <a:r>
              <a:rPr lang="ru-RU" sz="2000">
                <a:solidFill>
                  <a:schemeClr val="lt1"/>
                </a:solidFill>
              </a:rPr>
              <a:t>, которую</a:t>
            </a:r>
            <a:endParaRPr sz="2000">
              <a:solidFill>
                <a:schemeClr val="lt1"/>
              </a:solidFill>
            </a:endParaRPr>
          </a:p>
          <a:p>
            <a:pPr indent="0" lvl="0" marL="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000">
                <a:solidFill>
                  <a:schemeClr val="lt1"/>
                </a:solidFill>
              </a:rPr>
              <a:t>вам предлагают, тем </a:t>
            </a:r>
            <a:endParaRPr sz="2000">
              <a:solidFill>
                <a:schemeClr val="lt1"/>
              </a:solidFill>
            </a:endParaRPr>
          </a:p>
          <a:p>
            <a:pPr indent="0" lvl="0" marL="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000">
                <a:solidFill>
                  <a:schemeClr val="lt1"/>
                </a:solidFill>
              </a:rPr>
              <a:t>выше риски.</a:t>
            </a:r>
            <a:endParaRPr/>
          </a:p>
          <a:p>
            <a:pPr indent="0" lvl="0" marL="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000">
                <a:solidFill>
                  <a:schemeClr val="lt1"/>
                </a:solidFill>
              </a:rPr>
              <a:t>Помним, что главное преимущество диверсификации активов  в том, что она снижает риски.</a:t>
            </a:r>
            <a:endParaRPr/>
          </a:p>
          <a:p>
            <a:pPr indent="0" lvl="0" marL="975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595" name="Google Shape;59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9644" y="3753293"/>
            <a:ext cx="829690" cy="829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1"/>
          <p:cNvSpPr txBox="1"/>
          <p:nvPr>
            <p:ph type="ctrTitle"/>
          </p:nvPr>
        </p:nvSpPr>
        <p:spPr>
          <a:xfrm>
            <a:off x="328463" y="1311057"/>
            <a:ext cx="3382926" cy="1875896"/>
          </a:xfrm>
          <a:prstGeom prst="rect">
            <a:avLst/>
          </a:prstGeom>
          <a:noFill/>
          <a:ln>
            <a:noFill/>
          </a:ln>
          <a:effectLst>
            <a:outerShdw blurRad="152400" rotWithShape="0" algn="tl" dir="2700000" dist="7620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ru-RU" sz="2400"/>
              <a:t>Домашнее </a:t>
            </a:r>
            <a:br>
              <a:rPr lang="ru-RU" sz="2400"/>
            </a:br>
            <a:r>
              <a:rPr lang="ru-RU" sz="2400"/>
              <a:t>задание и </a:t>
            </a:r>
            <a:br>
              <a:rPr lang="ru-RU" sz="2400"/>
            </a:br>
            <a:r>
              <a:rPr lang="ru-RU" sz="2400"/>
              <a:t>задание для самостоятельной работы</a:t>
            </a:r>
            <a:endParaRPr/>
          </a:p>
        </p:txBody>
      </p:sp>
      <p:sp>
        <p:nvSpPr>
          <p:cNvPr id="602" name="Google Shape;602;p21"/>
          <p:cNvSpPr txBox="1"/>
          <p:nvPr>
            <p:ph idx="1" type="subTitle"/>
          </p:nvPr>
        </p:nvSpPr>
        <p:spPr>
          <a:xfrm>
            <a:off x="4807324" y="1000402"/>
            <a:ext cx="4121086" cy="3716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</a:pPr>
            <a:r>
              <a:rPr b="1" lang="ru-RU" sz="1200">
                <a:latin typeface="Tahoma"/>
                <a:ea typeface="Tahoma"/>
                <a:cs typeface="Tahoma"/>
                <a:sym typeface="Tahoma"/>
              </a:rPr>
              <a:t>Домашнее задание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</a:pPr>
            <a:r>
              <a:rPr lang="ru-RU" sz="1200"/>
              <a:t>Решите задачу: Сергей планирует вложить 100 000 рублей на срок 12 месяцев, процентная ставка 15% годовых.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</a:pPr>
            <a:r>
              <a:rPr lang="ru-RU" sz="1200"/>
              <a:t>У него есть три варианта: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200"/>
              <a:buFont typeface="Arial"/>
              <a:buChar char="•"/>
            </a:pPr>
            <a:r>
              <a:rPr lang="ru-RU" sz="1200"/>
              <a:t>Ежемесячная капитализация процентов.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200"/>
              <a:buFont typeface="Arial"/>
              <a:buChar char="•"/>
            </a:pPr>
            <a:r>
              <a:rPr lang="ru-RU" sz="1200"/>
              <a:t>Ежеквартальная капитализация процентов.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200"/>
              <a:buFont typeface="Arial"/>
              <a:buChar char="•"/>
            </a:pPr>
            <a:r>
              <a:rPr lang="ru-RU" sz="1200"/>
              <a:t>Начисление процентов в конце срока.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</a:pPr>
            <a:r>
              <a:rPr lang="ru-RU" sz="1200"/>
              <a:t>Какой вариант для него наиболее выгодный?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</a:pPr>
            <a:r>
              <a:t/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</a:pPr>
            <a:r>
              <a:rPr b="1" lang="ru-RU" sz="1200">
                <a:latin typeface="Tahoma"/>
                <a:ea typeface="Tahoma"/>
                <a:cs typeface="Tahoma"/>
                <a:sym typeface="Tahoma"/>
              </a:rPr>
              <a:t>Задание для самостоятельной работы: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</a:pPr>
            <a:r>
              <a:rPr lang="ru-RU" sz="1200">
                <a:latin typeface="Tahoma"/>
                <a:ea typeface="Tahoma"/>
                <a:cs typeface="Tahoma"/>
                <a:sym typeface="Tahoma"/>
              </a:rPr>
              <a:t>Изучите дополнительные материалы по ИИС на сайте Мос</a:t>
            </a:r>
            <a:r>
              <a:rPr lang="ru-RU" sz="1200"/>
              <a:t>б</a:t>
            </a:r>
            <a:r>
              <a:rPr lang="ru-RU" sz="1200">
                <a:latin typeface="Tahoma"/>
                <a:ea typeface="Tahoma"/>
                <a:cs typeface="Tahoma"/>
                <a:sym typeface="Tahoma"/>
              </a:rPr>
              <a:t>иржи </a:t>
            </a:r>
            <a:r>
              <a:rPr lang="ru-RU" sz="1200" u="sng">
                <a:solidFill>
                  <a:schemeClr val="hlink"/>
                </a:solidFill>
                <a:hlinkClick r:id="rId3"/>
              </a:rPr>
              <a:t>https://www.moex.com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</a:pPr>
            <a:r>
              <a:t/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</a:pPr>
            <a:r>
              <a:rPr lang="ru-RU" sz="1200"/>
              <a:t>Изучите информацию об ОФЗ </a:t>
            </a:r>
            <a:br>
              <a:rPr lang="ru-RU" sz="1200"/>
            </a:br>
            <a:r>
              <a:rPr lang="ru-RU" sz="1200" u="sng">
                <a:solidFill>
                  <a:schemeClr val="hlink"/>
                </a:solidFill>
                <a:hlinkClick r:id="rId4"/>
              </a:rPr>
              <a:t>https://xn--80apaohbc3aw9e.xn--p1ai/article/alternativa-vkladam-chto-takoe-ofz-i-kak-na-nih-zarabotat/</a:t>
            </a:r>
            <a:r>
              <a:rPr lang="ru-RU" sz="1200"/>
              <a:t> 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</a:pPr>
            <a:r>
              <a:t/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</a:pPr>
            <a:r>
              <a:rPr lang="ru-RU" sz="1200">
                <a:latin typeface="Tahoma"/>
                <a:ea typeface="Tahoma"/>
                <a:cs typeface="Tahoma"/>
                <a:sym typeface="Tahoma"/>
              </a:rPr>
              <a:t>Используя чек-лист, выберите банковский вклад под свои цели и задачи. </a:t>
            </a:r>
            <a:r>
              <a:rPr lang="ru-RU" sz="12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https://img-cdn.tinkoffjournal.ru/-/3-that-day-chek-list.xwiwsdoy9enx..pdf</a:t>
            </a:r>
            <a:r>
              <a:rPr lang="ru-RU" sz="1200"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BACE"/>
              </a:buClr>
              <a:buSzPts val="1200"/>
              <a:buNone/>
            </a:pPr>
            <a:r>
              <a:t/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3" name="Google Shape;603;p21"/>
          <p:cNvSpPr txBox="1"/>
          <p:nvPr/>
        </p:nvSpPr>
        <p:spPr>
          <a:xfrm>
            <a:off x="328462" y="3275795"/>
            <a:ext cx="2881082" cy="1259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rPr lang="ru-RU" sz="1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Ваш эксперт</a:t>
            </a:r>
            <a:endParaRPr sz="13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rPr b="1" lang="ru-RU" sz="1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Иванов </a:t>
            </a:r>
            <a:endParaRPr b="1" sz="13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rPr b="1" lang="ru-RU" sz="1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Иван Иванович</a:t>
            </a:r>
            <a:endParaRPr b="1" sz="13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rPr lang="ru-RU" sz="1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Телефон </a:t>
            </a:r>
            <a:endParaRPr sz="13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rPr lang="ru-RU" sz="1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+7 (000) 000-00-00</a:t>
            </a:r>
            <a:endParaRPr/>
          </a:p>
        </p:txBody>
      </p:sp>
      <p:sp>
        <p:nvSpPr>
          <p:cNvPr id="604" name="Google Shape;604;p21"/>
          <p:cNvSpPr/>
          <p:nvPr/>
        </p:nvSpPr>
        <p:spPr>
          <a:xfrm>
            <a:off x="4337335" y="1530537"/>
            <a:ext cx="9681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1. </a:t>
            </a:r>
            <a:endParaRPr sz="32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21"/>
          <p:cNvSpPr/>
          <p:nvPr/>
        </p:nvSpPr>
        <p:spPr>
          <a:xfrm>
            <a:off x="4240231" y="2858537"/>
            <a:ext cx="9681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2. </a:t>
            </a:r>
            <a:endParaRPr sz="32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21"/>
          <p:cNvSpPr/>
          <p:nvPr/>
        </p:nvSpPr>
        <p:spPr>
          <a:xfrm>
            <a:off x="4287360" y="3601762"/>
            <a:ext cx="9681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3. </a:t>
            </a:r>
            <a:endParaRPr sz="32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1"/>
          <p:cNvSpPr/>
          <p:nvPr/>
        </p:nvSpPr>
        <p:spPr>
          <a:xfrm>
            <a:off x="4240231" y="4345946"/>
            <a:ext cx="9681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4. </a:t>
            </a:r>
            <a:endParaRPr sz="32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2"/>
          <p:cNvSpPr txBox="1"/>
          <p:nvPr>
            <p:ph type="ctrTitle"/>
          </p:nvPr>
        </p:nvSpPr>
        <p:spPr>
          <a:xfrm>
            <a:off x="328462" y="1571552"/>
            <a:ext cx="5979974" cy="68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None/>
            </a:pPr>
            <a:r>
              <a:rPr lang="ru-RU"/>
              <a:t>До встречи в следующем модуле!</a:t>
            </a:r>
            <a:endParaRPr/>
          </a:p>
        </p:txBody>
      </p:sp>
      <p:sp>
        <p:nvSpPr>
          <p:cNvPr id="614" name="Google Shape;614;p22"/>
          <p:cNvSpPr txBox="1"/>
          <p:nvPr>
            <p:ph idx="1" type="subTitle"/>
          </p:nvPr>
        </p:nvSpPr>
        <p:spPr>
          <a:xfrm>
            <a:off x="328461" y="2260314"/>
            <a:ext cx="5789117" cy="18828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-RU"/>
              <a:t>Больше полезной информации можно найти на сайте Минфина России и на портале моифинансы.рф,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-RU"/>
              <a:t>а также в социальных сетях портала: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-RU"/>
              <a:t>В Телеграм-канале – https://t.me/FinZozhExpert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-RU"/>
              <a:t>Во ВКонтакте – https://vk.com/moifinancy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 txBox="1"/>
          <p:nvPr>
            <p:ph type="title"/>
          </p:nvPr>
        </p:nvSpPr>
        <p:spPr>
          <a:xfrm>
            <a:off x="310152" y="1176681"/>
            <a:ext cx="5213955" cy="802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ts val="2400"/>
              <a:buFont typeface="Tahoma"/>
              <a:buNone/>
            </a:pPr>
            <a:r>
              <a:rPr lang="ru-RU" sz="2400">
                <a:solidFill>
                  <a:srgbClr val="4CAF90"/>
                </a:solidFill>
                <a:latin typeface="Tahoma"/>
                <a:ea typeface="Tahoma"/>
                <a:cs typeface="Tahoma"/>
                <a:sym typeface="Tahoma"/>
              </a:rPr>
              <a:t>Как вы могли стать миллионером?</a:t>
            </a:r>
            <a:endParaRPr/>
          </a:p>
        </p:txBody>
      </p:sp>
      <p:sp>
        <p:nvSpPr>
          <p:cNvPr id="245" name="Google Shape;245;p3"/>
          <p:cNvSpPr txBox="1"/>
          <p:nvPr>
            <p:ph idx="1" type="body"/>
          </p:nvPr>
        </p:nvSpPr>
        <p:spPr>
          <a:xfrm>
            <a:off x="310152" y="2083326"/>
            <a:ext cx="5390619" cy="2941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20"/>
              <a:buChar char="◉"/>
            </a:pPr>
            <a:r>
              <a:rPr lang="ru-RU" sz="1600">
                <a:solidFill>
                  <a:srgbClr val="3A3838"/>
                </a:solidFill>
              </a:rPr>
              <a:t>Начинаем в 2009 году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1250"/>
              </a:spcBef>
              <a:spcAft>
                <a:spcPts val="0"/>
              </a:spcAft>
              <a:buSzPts val="1120"/>
              <a:buChar char="◉"/>
            </a:pPr>
            <a:r>
              <a:rPr lang="ru-RU" sz="1600">
                <a:solidFill>
                  <a:srgbClr val="3A3838"/>
                </a:solidFill>
              </a:rPr>
              <a:t>Сберегаем </a:t>
            </a:r>
            <a:r>
              <a:rPr b="1" lang="ru-RU" sz="1600">
                <a:solidFill>
                  <a:srgbClr val="3A3838"/>
                </a:solidFill>
              </a:rPr>
              <a:t>20 000 рублей в год</a:t>
            </a:r>
            <a:r>
              <a:rPr lang="ru-RU" sz="1600">
                <a:solidFill>
                  <a:srgbClr val="3A3838"/>
                </a:solidFill>
              </a:rPr>
              <a:t>, </a:t>
            </a:r>
            <a:br>
              <a:rPr lang="ru-RU" sz="1600">
                <a:solidFill>
                  <a:srgbClr val="3A3838"/>
                </a:solidFill>
              </a:rPr>
            </a:br>
            <a:r>
              <a:rPr lang="ru-RU" sz="1600">
                <a:solidFill>
                  <a:srgbClr val="3A3838"/>
                </a:solidFill>
              </a:rPr>
              <a:t>ежегодно увеличиваем на 2 000 рублей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1250"/>
              </a:spcBef>
              <a:spcAft>
                <a:spcPts val="0"/>
              </a:spcAft>
              <a:buSzPts val="1120"/>
              <a:buChar char="◉"/>
            </a:pPr>
            <a:r>
              <a:rPr lang="ru-RU" sz="1600">
                <a:solidFill>
                  <a:srgbClr val="3A3838"/>
                </a:solidFill>
              </a:rPr>
              <a:t>Вкладываем на депозит по </a:t>
            </a:r>
            <a:r>
              <a:rPr b="1" lang="ru-RU" sz="1600">
                <a:solidFill>
                  <a:srgbClr val="3A3838"/>
                </a:solidFill>
              </a:rPr>
              <a:t>средней ставке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1250"/>
              </a:spcBef>
              <a:spcAft>
                <a:spcPts val="0"/>
              </a:spcAft>
              <a:buSzPts val="1120"/>
              <a:buChar char="◉"/>
            </a:pPr>
            <a:r>
              <a:rPr lang="ru-RU" sz="1600">
                <a:solidFill>
                  <a:srgbClr val="3A3838"/>
                </a:solidFill>
              </a:rPr>
              <a:t>Продолжаем 15 лет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1250"/>
              </a:spcBef>
              <a:spcAft>
                <a:spcPts val="0"/>
              </a:spcAft>
              <a:buSzPts val="1120"/>
              <a:buChar char="◉"/>
            </a:pPr>
            <a:r>
              <a:rPr lang="ru-RU" sz="1600">
                <a:solidFill>
                  <a:srgbClr val="3A3838"/>
                </a:solidFill>
              </a:rPr>
              <a:t>Исполняем свое </a:t>
            </a:r>
            <a:r>
              <a:rPr b="1" lang="ru-RU" sz="1600">
                <a:solidFill>
                  <a:srgbClr val="3A3838"/>
                </a:solidFill>
              </a:rPr>
              <a:t>«желание на миллион» ☺</a:t>
            </a:r>
            <a:endParaRPr b="1" sz="1600">
              <a:solidFill>
                <a:srgbClr val="3A3838"/>
              </a:solidFill>
            </a:endParaRPr>
          </a:p>
        </p:txBody>
      </p:sp>
      <p:graphicFrame>
        <p:nvGraphicFramePr>
          <p:cNvPr id="246" name="Google Shape;246;p3"/>
          <p:cNvGraphicFramePr/>
          <p:nvPr/>
        </p:nvGraphicFramePr>
        <p:xfrm>
          <a:off x="5700771" y="12820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{DDDB49D3-1717-40FC-B336-324FF8B25A9F}</a:tableStyleId>
              </a:tblPr>
              <a:tblGrid>
                <a:gridCol w="719850"/>
                <a:gridCol w="1125925"/>
                <a:gridCol w="1273600"/>
              </a:tblGrid>
              <a:tr h="327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ГОД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СТАВКА, %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СУММА, РУБ. 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97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2009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11,2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22 040 ₽ 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229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2010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6,8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47 248 ₽ 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97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2011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7,8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76 805 ₽ 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97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2012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8,4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111 439 ₽ 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97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2013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7,4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147 608 ₽ 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97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2014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11,4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195 625 ₽ 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97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2015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9,3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246 605 ₽ 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97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2016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8,2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301 448 ₽ 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97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2017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7,9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359 787 ₽ 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97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2018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7,9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424 892 ₽ 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97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2019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7,6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493 763 ₽ 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97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2020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6,2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562 604 ₽ 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97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2021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5,6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632 121 ₽ 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97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2022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11,5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747 175 ₽ 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97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2023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12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881 623 ₽ 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97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2024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14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3A38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1 052 913 ₽ 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"/>
          <p:cNvSpPr/>
          <p:nvPr/>
        </p:nvSpPr>
        <p:spPr>
          <a:xfrm flipH="1" rot="5400000">
            <a:off x="2846213" y="-1820058"/>
            <a:ext cx="3017940" cy="8710373"/>
          </a:xfrm>
          <a:prstGeom prst="snipRoundRect">
            <a:avLst>
              <a:gd fmla="val 0" name="adj1"/>
              <a:gd fmla="val 25117" name="adj2"/>
            </a:avLst>
          </a:prstGeom>
          <a:solidFill>
            <a:srgbClr val="22AE8B"/>
          </a:solidFill>
          <a:ln>
            <a:noFill/>
          </a:ln>
          <a:effectLst>
            <a:outerShdw blurRad="254000" sx="97000" rotWithShape="0" algn="ctr" dir="4200000" dist="88900" sy="97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1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7953115" y="1016432"/>
            <a:ext cx="760762" cy="760761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139700" sx="102000" rotWithShape="0" algn="r" dir="12960000" dist="101600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1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"/>
          <p:cNvSpPr txBox="1"/>
          <p:nvPr>
            <p:ph type="title"/>
          </p:nvPr>
        </p:nvSpPr>
        <p:spPr>
          <a:xfrm>
            <a:off x="310153" y="1174521"/>
            <a:ext cx="8509998" cy="5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lang="ru-RU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Как вам такое предложение?</a:t>
            </a:r>
            <a:endParaRPr/>
          </a:p>
        </p:txBody>
      </p:sp>
      <p:sp>
        <p:nvSpPr>
          <p:cNvPr id="255" name="Google Shape;255;p4"/>
          <p:cNvSpPr txBox="1"/>
          <p:nvPr>
            <p:ph idx="1" type="body"/>
          </p:nvPr>
        </p:nvSpPr>
        <p:spPr>
          <a:xfrm>
            <a:off x="5964791" y="1636452"/>
            <a:ext cx="2500681" cy="2763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1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1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10"/>
              <a:buNone/>
            </a:pPr>
            <a:r>
              <a:rPr lang="ru-RU">
                <a:solidFill>
                  <a:schemeClr val="lt1"/>
                </a:solidFill>
              </a:rPr>
              <a:t>абсолютно запредельные ставки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1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298147" y="4577469"/>
            <a:ext cx="8509998" cy="407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77"/>
              <a:buFont typeface="Arial"/>
              <a:buNone/>
            </a:pPr>
            <a:r>
              <a:rPr b="1" i="1" lang="ru-RU" sz="1110" u="none" cap="none" strike="noStrik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В 2023 году,  по данным ЦБ РФ, объем операций без согласия клиентов увеличился по сравнению с 2022 годом на 11,48% на фоне роста объема денежных переводов с использованием карт (+10,54%, до 136,38 трлн руб.)</a:t>
            </a:r>
            <a:endParaRPr/>
          </a:p>
        </p:txBody>
      </p:sp>
      <p:sp>
        <p:nvSpPr>
          <p:cNvPr id="257" name="Google Shape;257;p4"/>
          <p:cNvSpPr txBox="1"/>
          <p:nvPr/>
        </p:nvSpPr>
        <p:spPr>
          <a:xfrm>
            <a:off x="5964790" y="2247774"/>
            <a:ext cx="2500681" cy="1145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8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Arial"/>
              <a:buNone/>
            </a:pPr>
            <a:r>
              <a:rPr b="1" lang="ru-RU" sz="2400">
                <a:solidFill>
                  <a:srgbClr val="FEE599"/>
                </a:solidFill>
                <a:latin typeface="Tahoma"/>
                <a:ea typeface="Tahoma"/>
                <a:cs typeface="Tahoma"/>
                <a:sym typeface="Tahoma"/>
              </a:rPr>
              <a:t>50</a:t>
            </a:r>
            <a:r>
              <a:rPr b="1" i="0" lang="ru-RU" sz="2400" u="none" cap="none" strike="noStrike">
                <a:solidFill>
                  <a:srgbClr val="FEE5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b="1" lang="ru-RU" sz="2400">
                <a:solidFill>
                  <a:srgbClr val="FEE599"/>
                </a:solidFill>
                <a:latin typeface="Tahoma"/>
                <a:ea typeface="Tahoma"/>
                <a:cs typeface="Tahoma"/>
                <a:sym typeface="Tahoma"/>
              </a:rPr>
              <a:t>150</a:t>
            </a:r>
            <a:r>
              <a:rPr b="1" i="0" lang="ru-RU" sz="2400" u="none" cap="none" strike="noStrike">
                <a:solidFill>
                  <a:srgbClr val="FEE599"/>
                </a:solidFill>
                <a:latin typeface="Tahoma"/>
                <a:ea typeface="Tahoma"/>
                <a:cs typeface="Tahoma"/>
                <a:sym typeface="Tahoma"/>
              </a:rPr>
              <a:t>% годовых </a:t>
            </a:r>
            <a:r>
              <a:rPr b="0" i="0" lang="ru-RU" sz="1300" u="none" cap="none" strike="noStrike">
                <a:solidFill>
                  <a:srgbClr val="FEE599"/>
                </a:solidFill>
                <a:latin typeface="Tahoma"/>
                <a:ea typeface="Tahoma"/>
                <a:cs typeface="Tahoma"/>
                <a:sym typeface="Tahoma"/>
              </a:rPr>
              <a:t>– </a:t>
            </a:r>
            <a:endParaRPr/>
          </a:p>
        </p:txBody>
      </p:sp>
      <p:pic>
        <p:nvPicPr>
          <p:cNvPr id="258" name="Google Shape;25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875" y="1636450"/>
            <a:ext cx="2261891" cy="27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Google Shape;264;p5"/>
          <p:cNvCxnSpPr/>
          <p:nvPr/>
        </p:nvCxnSpPr>
        <p:spPr>
          <a:xfrm>
            <a:off x="440947" y="4664826"/>
            <a:ext cx="8320281" cy="0"/>
          </a:xfrm>
          <a:prstGeom prst="straightConnector1">
            <a:avLst/>
          </a:prstGeom>
          <a:noFill/>
          <a:ln cap="flat" cmpd="sng" w="38100">
            <a:solidFill>
              <a:srgbClr val="FF621C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5" name="Google Shape;265;p5"/>
          <p:cNvCxnSpPr/>
          <p:nvPr/>
        </p:nvCxnSpPr>
        <p:spPr>
          <a:xfrm rot="10800000">
            <a:off x="450695" y="1837398"/>
            <a:ext cx="0" cy="2816796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6" name="Google Shape;266;p5"/>
          <p:cNvCxnSpPr/>
          <p:nvPr/>
        </p:nvCxnSpPr>
        <p:spPr>
          <a:xfrm flipH="1" rot="10800000">
            <a:off x="430315" y="1688239"/>
            <a:ext cx="8129166" cy="2947424"/>
          </a:xfrm>
          <a:prstGeom prst="straightConnector1">
            <a:avLst/>
          </a:prstGeom>
          <a:noFill/>
          <a:ln cap="flat" cmpd="sng" w="38100">
            <a:solidFill>
              <a:srgbClr val="FF621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7" name="Google Shape;267;p5"/>
          <p:cNvSpPr txBox="1"/>
          <p:nvPr>
            <p:ph type="title"/>
          </p:nvPr>
        </p:nvSpPr>
        <p:spPr>
          <a:xfrm>
            <a:off x="291467" y="1194277"/>
            <a:ext cx="5598385" cy="5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2400"/>
              <a:t>Взаимосвязь риска и доходности</a:t>
            </a:r>
            <a:endParaRPr/>
          </a:p>
        </p:txBody>
      </p:sp>
      <p:sp>
        <p:nvSpPr>
          <p:cNvPr id="268" name="Google Shape;268;p5"/>
          <p:cNvSpPr txBox="1"/>
          <p:nvPr/>
        </p:nvSpPr>
        <p:spPr>
          <a:xfrm>
            <a:off x="7617837" y="1907472"/>
            <a:ext cx="137702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ВАЛЮТА</a:t>
            </a:r>
            <a:endParaRPr/>
          </a:p>
        </p:txBody>
      </p:sp>
      <p:sp>
        <p:nvSpPr>
          <p:cNvPr id="269" name="Google Shape;269;p5"/>
          <p:cNvSpPr/>
          <p:nvPr/>
        </p:nvSpPr>
        <p:spPr>
          <a:xfrm>
            <a:off x="485353" y="1820140"/>
            <a:ext cx="212949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Планируемая доходность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от инвестиций</a:t>
            </a:r>
            <a:endParaRPr/>
          </a:p>
        </p:txBody>
      </p:sp>
      <p:sp>
        <p:nvSpPr>
          <p:cNvPr id="270" name="Google Shape;270;p5"/>
          <p:cNvSpPr txBox="1"/>
          <p:nvPr/>
        </p:nvSpPr>
        <p:spPr>
          <a:xfrm>
            <a:off x="6117200" y="1890088"/>
            <a:ext cx="137969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АКЦИИ</a:t>
            </a:r>
            <a:endParaRPr/>
          </a:p>
        </p:txBody>
      </p:sp>
      <p:sp>
        <p:nvSpPr>
          <p:cNvPr id="271" name="Google Shape;271;p5"/>
          <p:cNvSpPr txBox="1"/>
          <p:nvPr/>
        </p:nvSpPr>
        <p:spPr>
          <a:xfrm>
            <a:off x="5036693" y="3470752"/>
            <a:ext cx="137969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00" u="none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ОМС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none">
              <a:solidFill>
                <a:srgbClr val="3A383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2" name="Google Shape;272;p5"/>
          <p:cNvSpPr txBox="1"/>
          <p:nvPr>
            <p:ph idx="1" type="body"/>
          </p:nvPr>
        </p:nvSpPr>
        <p:spPr>
          <a:xfrm>
            <a:off x="3189498" y="2849029"/>
            <a:ext cx="1525166" cy="332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b="1" lang="ru-RU" sz="1100"/>
              <a:t>НЕДВИЖИМОСТЬ</a:t>
            </a:r>
            <a:endParaRPr/>
          </a:p>
        </p:txBody>
      </p:sp>
      <p:sp>
        <p:nvSpPr>
          <p:cNvPr id="273" name="Google Shape;273;p5"/>
          <p:cNvSpPr txBox="1"/>
          <p:nvPr/>
        </p:nvSpPr>
        <p:spPr>
          <a:xfrm>
            <a:off x="2634394" y="4330007"/>
            <a:ext cx="1381029" cy="347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70"/>
              <a:buFont typeface="Arial"/>
              <a:buNone/>
            </a:pPr>
            <a:r>
              <a:rPr b="1" lang="ru-RU" sz="1100" u="none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ОБЛИГАЦИИ</a:t>
            </a:r>
            <a:endParaRPr/>
          </a:p>
        </p:txBody>
      </p:sp>
      <p:sp>
        <p:nvSpPr>
          <p:cNvPr id="274" name="Google Shape;274;p5"/>
          <p:cNvSpPr txBox="1"/>
          <p:nvPr/>
        </p:nvSpPr>
        <p:spPr>
          <a:xfrm>
            <a:off x="680423" y="3877416"/>
            <a:ext cx="1386113" cy="39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70"/>
              <a:buFont typeface="Arial"/>
              <a:buNone/>
            </a:pPr>
            <a:r>
              <a:rPr b="1" lang="ru-RU" sz="1100" u="none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ДЕПОЗИТЫ</a:t>
            </a:r>
            <a:endParaRPr/>
          </a:p>
        </p:txBody>
      </p:sp>
      <p:sp>
        <p:nvSpPr>
          <p:cNvPr id="275" name="Google Shape;275;p5"/>
          <p:cNvSpPr/>
          <p:nvPr/>
        </p:nvSpPr>
        <p:spPr>
          <a:xfrm>
            <a:off x="4892415" y="4314001"/>
            <a:ext cx="378433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FF621C"/>
                </a:solidFill>
                <a:latin typeface="Tahoma"/>
                <a:ea typeface="Tahoma"/>
                <a:cs typeface="Tahoma"/>
                <a:sym typeface="Tahoma"/>
              </a:rPr>
              <a:t>Риск потери части инвестиций</a:t>
            </a:r>
            <a:endParaRPr/>
          </a:p>
        </p:txBody>
      </p:sp>
      <p:pic>
        <p:nvPicPr>
          <p:cNvPr id="276" name="Google Shape;2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9441" y="2195100"/>
            <a:ext cx="621106" cy="6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476" y="3265110"/>
            <a:ext cx="574867" cy="57486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"/>
          <p:cNvSpPr/>
          <p:nvPr/>
        </p:nvSpPr>
        <p:spPr>
          <a:xfrm>
            <a:off x="377748" y="4577413"/>
            <a:ext cx="126398" cy="126398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7902" y="2198728"/>
            <a:ext cx="587026" cy="58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54975" y="2787510"/>
            <a:ext cx="727792" cy="72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08684" y="3688325"/>
            <a:ext cx="610054" cy="61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99171" y="1245892"/>
            <a:ext cx="591506" cy="59150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"/>
          <p:cNvSpPr/>
          <p:nvPr/>
        </p:nvSpPr>
        <p:spPr>
          <a:xfrm>
            <a:off x="1609791" y="4119267"/>
            <a:ext cx="126398" cy="126398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5"/>
          <p:cNvSpPr/>
          <p:nvPr/>
        </p:nvSpPr>
        <p:spPr>
          <a:xfrm>
            <a:off x="3042984" y="3598939"/>
            <a:ext cx="126398" cy="126398"/>
          </a:xfrm>
          <a:prstGeom prst="ellipse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5"/>
          <p:cNvSpPr/>
          <p:nvPr/>
        </p:nvSpPr>
        <p:spPr>
          <a:xfrm>
            <a:off x="4368500" y="3110327"/>
            <a:ext cx="126398" cy="126398"/>
          </a:xfrm>
          <a:prstGeom prst="ellipse">
            <a:avLst/>
          </a:prstGeom>
          <a:solidFill>
            <a:srgbClr val="FFD966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5"/>
          <p:cNvSpPr/>
          <p:nvPr/>
        </p:nvSpPr>
        <p:spPr>
          <a:xfrm>
            <a:off x="5595078" y="2677305"/>
            <a:ext cx="126398" cy="126398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5"/>
          <p:cNvSpPr/>
          <p:nvPr/>
        </p:nvSpPr>
        <p:spPr>
          <a:xfrm>
            <a:off x="6794924" y="2233091"/>
            <a:ext cx="126398" cy="126398"/>
          </a:xfrm>
          <a:prstGeom prst="ellipse">
            <a:avLst/>
          </a:prstGeom>
          <a:solidFill>
            <a:srgbClr val="F8AC43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5"/>
          <p:cNvSpPr/>
          <p:nvPr/>
        </p:nvSpPr>
        <p:spPr>
          <a:xfrm>
            <a:off x="8469998" y="1630539"/>
            <a:ext cx="126398" cy="126398"/>
          </a:xfrm>
          <a:prstGeom prst="ellipse">
            <a:avLst/>
          </a:prstGeom>
          <a:solidFill>
            <a:srgbClr val="FF0000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"/>
          <p:cNvSpPr/>
          <p:nvPr/>
        </p:nvSpPr>
        <p:spPr>
          <a:xfrm>
            <a:off x="0" y="1479550"/>
            <a:ext cx="8727440" cy="32410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6"/>
          <p:cNvSpPr/>
          <p:nvPr/>
        </p:nvSpPr>
        <p:spPr>
          <a:xfrm flipH="1" rot="10800000">
            <a:off x="1" y="942866"/>
            <a:ext cx="3280027" cy="2441146"/>
          </a:xfrm>
          <a:prstGeom prst="snipRoundRect">
            <a:avLst>
              <a:gd fmla="val 0" name="adj1"/>
              <a:gd fmla="val 43341" name="adj2"/>
            </a:avLst>
          </a:prstGeom>
          <a:solidFill>
            <a:srgbClr val="22AE8B"/>
          </a:solidFill>
          <a:ln>
            <a:noFill/>
          </a:ln>
          <a:effectLst>
            <a:outerShdw blurRad="254000" sx="97000" rotWithShape="0" algn="ctr" dir="4200000" dist="88900" sy="97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6" name="Google Shape;296;p6"/>
          <p:cNvSpPr/>
          <p:nvPr/>
        </p:nvSpPr>
        <p:spPr>
          <a:xfrm rot="5400000">
            <a:off x="2214213" y="2331326"/>
            <a:ext cx="1065815" cy="1065814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241300" sx="102000" rotWithShape="0" algn="r" dir="7500000" dist="101600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6"/>
          <p:cNvSpPr txBox="1"/>
          <p:nvPr>
            <p:ph type="title"/>
          </p:nvPr>
        </p:nvSpPr>
        <p:spPr>
          <a:xfrm>
            <a:off x="310153" y="1194108"/>
            <a:ext cx="2575287" cy="1366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ru-RU" sz="2400">
                <a:solidFill>
                  <a:schemeClr val="lt1"/>
                </a:solidFill>
              </a:rPr>
              <a:t>Как сберегать эффективно?</a:t>
            </a:r>
            <a:endParaRPr/>
          </a:p>
        </p:txBody>
      </p:sp>
      <p:sp>
        <p:nvSpPr>
          <p:cNvPr id="298" name="Google Shape;298;p6"/>
          <p:cNvSpPr txBox="1"/>
          <p:nvPr>
            <p:ph idx="1" type="body"/>
          </p:nvPr>
        </p:nvSpPr>
        <p:spPr>
          <a:xfrm>
            <a:off x="760453" y="3732913"/>
            <a:ext cx="3242883" cy="1467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lang="ru-RU"/>
              <a:t>У сбережений должна быть</a:t>
            </a:r>
            <a:endParaRPr/>
          </a:p>
          <a:p>
            <a:pPr indent="0" lvl="0" marL="0" rtl="0" algn="l">
              <a:lnSpc>
                <a:spcPct val="90588"/>
              </a:lnSpc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lang="ru-RU"/>
              <a:t>четкая и </a:t>
            </a:r>
            <a:r>
              <a:rPr b="1" lang="ru-RU" sz="1700"/>
              <a:t>понятная цель </a:t>
            </a:r>
            <a:r>
              <a:rPr lang="ru-RU"/>
              <a:t>–</a:t>
            </a:r>
            <a:endParaRPr/>
          </a:p>
          <a:p>
            <a:pPr indent="0" lvl="0" marL="0" rtl="0" algn="l">
              <a:lnSpc>
                <a:spcPct val="110769"/>
              </a:lnSpc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lang="ru-RU"/>
              <a:t>на что копим?</a:t>
            </a:r>
            <a:endParaRPr/>
          </a:p>
        </p:txBody>
      </p:sp>
      <p:sp>
        <p:nvSpPr>
          <p:cNvPr id="299" name="Google Shape;299;p6"/>
          <p:cNvSpPr/>
          <p:nvPr/>
        </p:nvSpPr>
        <p:spPr>
          <a:xfrm>
            <a:off x="279366" y="3783784"/>
            <a:ext cx="9681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4CAF90"/>
                </a:solidFill>
                <a:latin typeface="Tahoma"/>
                <a:ea typeface="Tahoma"/>
                <a:cs typeface="Tahoma"/>
                <a:sym typeface="Tahoma"/>
              </a:rPr>
              <a:t>1.</a:t>
            </a:r>
            <a:endParaRPr sz="3200">
              <a:solidFill>
                <a:srgbClr val="4CAF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6"/>
          <p:cNvSpPr/>
          <p:nvPr/>
        </p:nvSpPr>
        <p:spPr>
          <a:xfrm>
            <a:off x="3779551" y="1718284"/>
            <a:ext cx="9681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4CAF90"/>
                </a:solidFill>
                <a:latin typeface="Tahoma"/>
                <a:ea typeface="Tahoma"/>
                <a:cs typeface="Tahoma"/>
                <a:sym typeface="Tahoma"/>
              </a:rPr>
              <a:t>2. </a:t>
            </a:r>
            <a:endParaRPr sz="3200">
              <a:solidFill>
                <a:srgbClr val="4CAF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6"/>
          <p:cNvSpPr/>
          <p:nvPr/>
        </p:nvSpPr>
        <p:spPr>
          <a:xfrm>
            <a:off x="3779551" y="2786391"/>
            <a:ext cx="9681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4CAF90"/>
                </a:solidFill>
                <a:latin typeface="Tahoma"/>
                <a:ea typeface="Tahoma"/>
                <a:cs typeface="Tahoma"/>
                <a:sym typeface="Tahoma"/>
              </a:rPr>
              <a:t>3. </a:t>
            </a:r>
            <a:endParaRPr sz="3200">
              <a:solidFill>
                <a:srgbClr val="4CAF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6"/>
          <p:cNvSpPr txBox="1"/>
          <p:nvPr/>
        </p:nvSpPr>
        <p:spPr>
          <a:xfrm>
            <a:off x="4282701" y="1666152"/>
            <a:ext cx="3596640" cy="3396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588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Соблюдаем финансовую дисциплину – сбережения должны быть </a:t>
            </a:r>
            <a:r>
              <a:rPr b="1" lang="ru-RU" sz="17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регулярными</a:t>
            </a:r>
            <a:r>
              <a:rPr lang="ru-RU" sz="17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t/>
            </a:r>
            <a:endParaRPr sz="1300">
              <a:solidFill>
                <a:srgbClr val="3A383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t/>
            </a:r>
            <a:endParaRPr sz="1300">
              <a:solidFill>
                <a:srgbClr val="3A383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Защищаем сбережения от </a:t>
            </a:r>
            <a:r>
              <a:rPr b="1" lang="ru-RU" sz="17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инфляции</a:t>
            </a: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 – вкладываем деньги как минимум на депозит под банковский процент!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t/>
            </a:r>
            <a:endParaRPr sz="1300">
              <a:solidFill>
                <a:srgbClr val="3A383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t/>
            </a:r>
            <a:endParaRPr sz="1300">
              <a:solidFill>
                <a:srgbClr val="3A383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Arial"/>
              <a:buNone/>
            </a:pPr>
            <a:r>
              <a:rPr b="1" lang="ru-RU" sz="17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Время – деньги</a:t>
            </a:r>
            <a:r>
              <a:rPr lang="ru-RU" sz="17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Чем раньше начинаем сберегать, тем быстрее достигаем цели. Работает эффект сложных процентов.</a:t>
            </a:r>
            <a:endParaRPr/>
          </a:p>
        </p:txBody>
      </p:sp>
      <p:sp>
        <p:nvSpPr>
          <p:cNvPr id="303" name="Google Shape;303;p6"/>
          <p:cNvSpPr/>
          <p:nvPr/>
        </p:nvSpPr>
        <p:spPr>
          <a:xfrm>
            <a:off x="3779551" y="3780756"/>
            <a:ext cx="9681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4CAF90"/>
                </a:solidFill>
                <a:latin typeface="Tahoma"/>
                <a:ea typeface="Tahoma"/>
                <a:cs typeface="Tahoma"/>
                <a:sym typeface="Tahoma"/>
              </a:rPr>
              <a:t>4. </a:t>
            </a:r>
            <a:endParaRPr sz="3200">
              <a:solidFill>
                <a:srgbClr val="4CAF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"/>
          <p:cNvSpPr/>
          <p:nvPr/>
        </p:nvSpPr>
        <p:spPr>
          <a:xfrm>
            <a:off x="0" y="1479550"/>
            <a:ext cx="8727440" cy="32410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7"/>
          <p:cNvSpPr/>
          <p:nvPr/>
        </p:nvSpPr>
        <p:spPr>
          <a:xfrm flipH="1" rot="10800000">
            <a:off x="1" y="942866"/>
            <a:ext cx="3280027" cy="2441146"/>
          </a:xfrm>
          <a:prstGeom prst="snipRoundRect">
            <a:avLst>
              <a:gd fmla="val 0" name="adj1"/>
              <a:gd fmla="val 43341" name="adj2"/>
            </a:avLst>
          </a:prstGeom>
          <a:solidFill>
            <a:srgbClr val="22AE8B"/>
          </a:solidFill>
          <a:ln>
            <a:noFill/>
          </a:ln>
          <a:effectLst>
            <a:outerShdw blurRad="254000" sx="97000" rotWithShape="0" algn="ctr" dir="4200000" dist="88900" sy="97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1" name="Google Shape;311;p7"/>
          <p:cNvSpPr/>
          <p:nvPr/>
        </p:nvSpPr>
        <p:spPr>
          <a:xfrm rot="5400000">
            <a:off x="2203165" y="2338346"/>
            <a:ext cx="1065815" cy="1065814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241300" sx="102000" rotWithShape="0" algn="r" dir="7500000" dist="101600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7"/>
          <p:cNvSpPr txBox="1"/>
          <p:nvPr>
            <p:ph type="title"/>
          </p:nvPr>
        </p:nvSpPr>
        <p:spPr>
          <a:xfrm>
            <a:off x="310153" y="1194108"/>
            <a:ext cx="2575287" cy="1366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b="0" lang="ru-RU" sz="1400">
                <a:solidFill>
                  <a:schemeClr val="lt1"/>
                </a:solidFill>
              </a:rPr>
              <a:t>Ключевое различие простых и сложных процентов в том, что при простом проценте доход приносит только первоначальная сумма, а при сложном – начальная сумма и ранее полученные проценты.</a:t>
            </a:r>
            <a:endParaRPr/>
          </a:p>
        </p:txBody>
      </p:sp>
      <p:sp>
        <p:nvSpPr>
          <p:cNvPr id="313" name="Google Shape;313;p7"/>
          <p:cNvSpPr txBox="1"/>
          <p:nvPr/>
        </p:nvSpPr>
        <p:spPr>
          <a:xfrm>
            <a:off x="4363720" y="1165787"/>
            <a:ext cx="3596640" cy="3396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Arial"/>
              <a:buNone/>
            </a:pPr>
            <a:r>
              <a:t/>
            </a:r>
            <a:endParaRPr sz="2200">
              <a:solidFill>
                <a:srgbClr val="75707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14" name="Google Shape;3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8567" y="1563039"/>
            <a:ext cx="2148840" cy="85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5995" y="1598328"/>
            <a:ext cx="2386330" cy="7772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6" name="Google Shape;316;p7"/>
          <p:cNvGraphicFramePr/>
          <p:nvPr/>
        </p:nvGraphicFramePr>
        <p:xfrm>
          <a:off x="3496905" y="268933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{FFCBA4A2-23A4-45C2-89C8-9C2B9EFFCB1D}</a:tableStyleId>
              </a:tblPr>
              <a:tblGrid>
                <a:gridCol w="197925"/>
                <a:gridCol w="4664225"/>
              </a:tblGrid>
              <a:tr h="139700">
                <a:tc>
                  <a:txBody>
                    <a:bodyPr/>
                    <a:lstStyle/>
                    <a:p>
                      <a:pPr indent="18034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18034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S - сумма банковского вклада (депозита) с %</a:t>
                      </a:r>
                      <a:endParaRPr sz="1100" u="none" cap="none" strike="noStrike"/>
                    </a:p>
                    <a:p>
                      <a:pPr indent="18034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P – сумма привлеченных в депозит денежных средств</a:t>
                      </a:r>
                      <a:endParaRPr/>
                    </a:p>
                    <a:p>
                      <a:pPr indent="18034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КД – количество дней начисления процентов по привлеченному вкладу</a:t>
                      </a:r>
                      <a:endParaRPr/>
                    </a:p>
                    <a:p>
                      <a:pPr indent="18034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КДвП – количество дней в одном периоде, по окончании которого происходит начисление % и капитализация</a:t>
                      </a:r>
                      <a:endParaRPr sz="1100" u="none" cap="none" strike="noStrike"/>
                    </a:p>
                    <a:p>
                      <a:pPr indent="18034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КП – количество таких периодов в течение срока вклада</a:t>
                      </a:r>
                      <a:endParaRPr sz="1100" u="none" cap="none" strike="noStrike"/>
                    </a:p>
                    <a:p>
                      <a:pPr indent="18034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К – количество дней в году (365 или 366)</a:t>
                      </a:r>
                      <a:endParaRPr sz="1100" u="none" cap="none" strike="noStrike"/>
                    </a:p>
                    <a:p>
                      <a:pPr indent="18034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ПС – годовая процентная ставка</a:t>
                      </a:r>
                      <a:endParaRPr sz="11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"/>
          <p:cNvSpPr/>
          <p:nvPr/>
        </p:nvSpPr>
        <p:spPr>
          <a:xfrm>
            <a:off x="396240" y="1886627"/>
            <a:ext cx="4182784" cy="284064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8"/>
          <p:cNvSpPr/>
          <p:nvPr/>
        </p:nvSpPr>
        <p:spPr>
          <a:xfrm>
            <a:off x="4623495" y="1046121"/>
            <a:ext cx="4579024" cy="376761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8"/>
          <p:cNvSpPr/>
          <p:nvPr/>
        </p:nvSpPr>
        <p:spPr>
          <a:xfrm flipH="1" rot="10800000">
            <a:off x="3512" y="959656"/>
            <a:ext cx="4571999" cy="1220126"/>
          </a:xfrm>
          <a:prstGeom prst="snipRoundRect">
            <a:avLst>
              <a:gd fmla="val 0" name="adj1"/>
              <a:gd fmla="val 50000" name="adj2"/>
            </a:avLst>
          </a:prstGeom>
          <a:solidFill>
            <a:srgbClr val="22AE8B"/>
          </a:solidFill>
          <a:ln>
            <a:noFill/>
          </a:ln>
          <a:effectLst>
            <a:outerShdw blurRad="254000" sx="97000" rotWithShape="0" algn="ctr" dir="4200000" dist="88900" sy="970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5" name="Google Shape;325;p8"/>
          <p:cNvSpPr/>
          <p:nvPr/>
        </p:nvSpPr>
        <p:spPr>
          <a:xfrm rot="5400000">
            <a:off x="3768939" y="1412619"/>
            <a:ext cx="948017" cy="948016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241300" sx="102000" rotWithShape="0" algn="r" dir="7500000" dist="101600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8"/>
          <p:cNvSpPr txBox="1"/>
          <p:nvPr>
            <p:ph type="title"/>
          </p:nvPr>
        </p:nvSpPr>
        <p:spPr>
          <a:xfrm>
            <a:off x="310153" y="1194108"/>
            <a:ext cx="3388087" cy="847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ahoma"/>
              <a:buNone/>
            </a:pPr>
            <a:r>
              <a:rPr lang="ru-RU">
                <a:solidFill>
                  <a:schemeClr val="lt1"/>
                </a:solidFill>
              </a:rPr>
              <a:t>Выгода сложных процентов</a:t>
            </a:r>
            <a:endParaRPr/>
          </a:p>
        </p:txBody>
      </p:sp>
      <p:sp>
        <p:nvSpPr>
          <p:cNvPr id="327" name="Google Shape;327;p8"/>
          <p:cNvSpPr txBox="1"/>
          <p:nvPr>
            <p:ph idx="1" type="body"/>
          </p:nvPr>
        </p:nvSpPr>
        <p:spPr>
          <a:xfrm>
            <a:off x="540697" y="3079393"/>
            <a:ext cx="3906247" cy="1423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i="1" lang="ru-RU">
                <a:solidFill>
                  <a:schemeClr val="accent1"/>
                </a:solidFill>
              </a:rPr>
              <a:t>Александра</a:t>
            </a:r>
            <a:r>
              <a:rPr lang="ru-RU"/>
              <a:t> положила </a:t>
            </a:r>
            <a:r>
              <a:rPr b="1" lang="ru-RU"/>
              <a:t>100 000 рублей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lang="ru-RU"/>
              <a:t>на вклад без капитализации под </a:t>
            </a:r>
            <a:r>
              <a:rPr b="1" lang="ru-RU"/>
              <a:t>15%</a:t>
            </a:r>
            <a:r>
              <a:rPr lang="ru-RU"/>
              <a:t> на год.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lang="ru-RU"/>
              <a:t>В конце срока она получит 115 000 рублей,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lang="ru-RU"/>
              <a:t>то есть её прибыль благодаря процентам составит</a:t>
            </a:r>
            <a:endParaRPr/>
          </a:p>
        </p:txBody>
      </p:sp>
      <p:sp>
        <p:nvSpPr>
          <p:cNvPr id="328" name="Google Shape;328;p8"/>
          <p:cNvSpPr txBox="1"/>
          <p:nvPr/>
        </p:nvSpPr>
        <p:spPr>
          <a:xfrm>
            <a:off x="4740948" y="1091665"/>
            <a:ext cx="4241127" cy="2381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rPr i="1" lang="ru-RU" sz="13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Евгения</a:t>
            </a:r>
            <a:r>
              <a:rPr lang="ru-RU" sz="1300">
                <a:solidFill>
                  <a:srgbClr val="75707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положила </a:t>
            </a:r>
            <a:r>
              <a:rPr b="1"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100 000 рублей </a:t>
            </a: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на вклад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с капитализацией под </a:t>
            </a:r>
            <a:r>
              <a:rPr b="1"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15%</a:t>
            </a: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 на год. В первый месяц проценты будут начислены на 100 000 рублей,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к вкладу прибавится 1250 рублей.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t/>
            </a:r>
            <a:endParaRPr sz="1300">
              <a:solidFill>
                <a:srgbClr val="3A383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Во второй месяц процент будет начисляться уже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10"/>
              <a:buFont typeface="Arial"/>
              <a:buNone/>
            </a:pP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на 101 250 рублей. В конце срока Евгения получит 116 076 рублей </a:t>
            </a:r>
            <a:r>
              <a:rPr lang="ru-RU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</a:t>
            </a:r>
            <a:r>
              <a:rPr lang="ru-RU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3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это значит, что прибыль в виде процентов составит</a:t>
            </a:r>
            <a:endParaRPr/>
          </a:p>
        </p:txBody>
      </p:sp>
      <p:sp>
        <p:nvSpPr>
          <p:cNvPr id="329" name="Google Shape;329;p8"/>
          <p:cNvSpPr/>
          <p:nvPr/>
        </p:nvSpPr>
        <p:spPr>
          <a:xfrm>
            <a:off x="1276172" y="3990148"/>
            <a:ext cx="2805012" cy="674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Arial"/>
              <a:buNone/>
            </a:pPr>
            <a:r>
              <a:rPr b="1" lang="ru-RU"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15 000 рублей.</a:t>
            </a:r>
            <a:endParaRPr/>
          </a:p>
        </p:txBody>
      </p:sp>
      <p:sp>
        <p:nvSpPr>
          <p:cNvPr id="330" name="Google Shape;330;p8"/>
          <p:cNvSpPr/>
          <p:nvPr/>
        </p:nvSpPr>
        <p:spPr>
          <a:xfrm>
            <a:off x="6338988" y="3061413"/>
            <a:ext cx="2805012" cy="674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Arial"/>
              <a:buNone/>
            </a:pPr>
            <a:r>
              <a:rPr b="1" lang="ru-RU"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16 076 рублей.</a:t>
            </a:r>
            <a:endParaRPr/>
          </a:p>
        </p:txBody>
      </p:sp>
      <p:sp>
        <p:nvSpPr>
          <p:cNvPr id="331" name="Google Shape;331;p8"/>
          <p:cNvSpPr txBox="1"/>
          <p:nvPr/>
        </p:nvSpPr>
        <p:spPr>
          <a:xfrm>
            <a:off x="298529" y="1858706"/>
            <a:ext cx="1294298" cy="847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Tahoma"/>
              <a:buNone/>
            </a:pPr>
            <a:r>
              <a:t/>
            </a:r>
            <a:endParaRPr b="0" sz="700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3501" y="1754374"/>
            <a:ext cx="5663820" cy="287547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9"/>
          <p:cNvSpPr/>
          <p:nvPr/>
        </p:nvSpPr>
        <p:spPr>
          <a:xfrm rot="5400000">
            <a:off x="5396096" y="3141437"/>
            <a:ext cx="2779106" cy="304881"/>
          </a:xfrm>
          <a:prstGeom prst="homePlate">
            <a:avLst>
              <a:gd fmla="val 0" name="adj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9" name="Google Shape;339;p9"/>
          <p:cNvSpPr/>
          <p:nvPr/>
        </p:nvSpPr>
        <p:spPr>
          <a:xfrm>
            <a:off x="1599710" y="1896086"/>
            <a:ext cx="6960146" cy="304881"/>
          </a:xfrm>
          <a:prstGeom prst="homePlate">
            <a:avLst>
              <a:gd fmla="val 0" name="adj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0" name="Google Shape;340;p9"/>
          <p:cNvSpPr/>
          <p:nvPr/>
        </p:nvSpPr>
        <p:spPr>
          <a:xfrm>
            <a:off x="1599710" y="2508015"/>
            <a:ext cx="6960146" cy="304881"/>
          </a:xfrm>
          <a:prstGeom prst="homePlate">
            <a:avLst>
              <a:gd fmla="val 0" name="adj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1" name="Google Shape;341;p9"/>
          <p:cNvSpPr/>
          <p:nvPr/>
        </p:nvSpPr>
        <p:spPr>
          <a:xfrm>
            <a:off x="1599710" y="3147178"/>
            <a:ext cx="6960146" cy="304881"/>
          </a:xfrm>
          <a:prstGeom prst="homePlate">
            <a:avLst>
              <a:gd fmla="val 0" name="adj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2" name="Google Shape;342;p9"/>
          <p:cNvSpPr/>
          <p:nvPr/>
        </p:nvSpPr>
        <p:spPr>
          <a:xfrm>
            <a:off x="1599710" y="3750869"/>
            <a:ext cx="6960146" cy="304881"/>
          </a:xfrm>
          <a:prstGeom prst="homePlate">
            <a:avLst>
              <a:gd fmla="val 0" name="adj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1615443" y="4407244"/>
            <a:ext cx="6146798" cy="276516"/>
          </a:xfrm>
          <a:prstGeom prst="homePlate">
            <a:avLst>
              <a:gd fmla="val 0" name="adj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4" name="Google Shape;344;p9"/>
          <p:cNvSpPr/>
          <p:nvPr/>
        </p:nvSpPr>
        <p:spPr>
          <a:xfrm>
            <a:off x="6932277" y="4416797"/>
            <a:ext cx="1771069" cy="266963"/>
          </a:xfrm>
          <a:prstGeom prst="homePlate">
            <a:avLst>
              <a:gd fmla="val 4695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5" name="Google Shape;345;p9"/>
          <p:cNvSpPr/>
          <p:nvPr/>
        </p:nvSpPr>
        <p:spPr>
          <a:xfrm rot="-5400000">
            <a:off x="-537866" y="2530120"/>
            <a:ext cx="3086463" cy="1220154"/>
          </a:xfrm>
          <a:prstGeom prst="homePlate">
            <a:avLst>
              <a:gd fmla="val 23315" name="adj"/>
            </a:avLst>
          </a:prstGeom>
          <a:gradFill>
            <a:gsLst>
              <a:gs pos="0">
                <a:schemeClr val="accent1"/>
              </a:gs>
              <a:gs pos="48000">
                <a:schemeClr val="accent2"/>
              </a:gs>
              <a:gs pos="100000">
                <a:srgbClr val="FFD96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6" name="Google Shape;346;p9"/>
          <p:cNvSpPr txBox="1"/>
          <p:nvPr>
            <p:ph type="title"/>
          </p:nvPr>
        </p:nvSpPr>
        <p:spPr>
          <a:xfrm>
            <a:off x="310153" y="1183948"/>
            <a:ext cx="6913085" cy="455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9411"/>
              <a:buFont typeface="Tahoma"/>
              <a:buNone/>
            </a:pPr>
            <a:r>
              <a:rPr b="1" lang="ru-RU">
                <a:latin typeface="Tahoma"/>
                <a:ea typeface="Tahoma"/>
                <a:cs typeface="Tahoma"/>
                <a:sym typeface="Tahoma"/>
              </a:rPr>
              <a:t>Выгода сложных процентов</a:t>
            </a:r>
            <a:r>
              <a:rPr lang="ru-RU"/>
              <a:t>. </a:t>
            </a:r>
            <a:r>
              <a:rPr lang="ru-RU" sz="1700">
                <a:solidFill>
                  <a:srgbClr val="3A3838"/>
                </a:solidFill>
              </a:rPr>
              <a:t>Инвестиции  100 000 руб.</a:t>
            </a:r>
            <a:br>
              <a:rPr lang="ru-RU" sz="1700">
                <a:solidFill>
                  <a:srgbClr val="3A3838"/>
                </a:solidFill>
              </a:rPr>
            </a:br>
            <a:endParaRPr b="1" sz="1700">
              <a:solidFill>
                <a:srgbClr val="3A3838"/>
              </a:solidFill>
            </a:endParaRPr>
          </a:p>
        </p:txBody>
      </p:sp>
      <p:sp>
        <p:nvSpPr>
          <p:cNvPr id="347" name="Google Shape;347;p9"/>
          <p:cNvSpPr txBox="1"/>
          <p:nvPr>
            <p:ph idx="1" type="body"/>
          </p:nvPr>
        </p:nvSpPr>
        <p:spPr>
          <a:xfrm>
            <a:off x="473097" y="1818639"/>
            <a:ext cx="1093173" cy="293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ru-RU" sz="1000">
                <a:solidFill>
                  <a:schemeClr val="lt1"/>
                </a:solidFill>
              </a:rPr>
              <a:t>4 000 000</a:t>
            </a:r>
            <a:endParaRPr/>
          </a:p>
          <a:p>
            <a:pPr indent="0" lvl="0" marL="0" rtl="0" algn="r">
              <a:lnSpc>
                <a:spcPct val="17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</a:pPr>
            <a:r>
              <a:rPr lang="ru-RU" sz="1000">
                <a:solidFill>
                  <a:schemeClr val="lt1"/>
                </a:solidFill>
              </a:rPr>
              <a:t>3 500 000</a:t>
            </a:r>
            <a:endParaRPr/>
          </a:p>
          <a:p>
            <a:pPr indent="0" lvl="0" marL="0" rtl="0" algn="r">
              <a:lnSpc>
                <a:spcPct val="17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</a:pPr>
            <a:r>
              <a:rPr lang="ru-RU" sz="1000">
                <a:solidFill>
                  <a:schemeClr val="lt1"/>
                </a:solidFill>
              </a:rPr>
              <a:t>3 000 000 </a:t>
            </a:r>
            <a:endParaRPr/>
          </a:p>
          <a:p>
            <a:pPr indent="0" lvl="0" marL="0" rtl="0" algn="r">
              <a:lnSpc>
                <a:spcPct val="17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</a:pPr>
            <a:r>
              <a:rPr lang="ru-RU" sz="1000">
                <a:solidFill>
                  <a:schemeClr val="lt1"/>
                </a:solidFill>
              </a:rPr>
              <a:t>2 500 000</a:t>
            </a:r>
            <a:endParaRPr/>
          </a:p>
          <a:p>
            <a:pPr indent="0" lvl="0" marL="0" rtl="0" algn="r">
              <a:lnSpc>
                <a:spcPct val="17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</a:pPr>
            <a:r>
              <a:rPr lang="ru-RU" sz="1000">
                <a:solidFill>
                  <a:schemeClr val="lt1"/>
                </a:solidFill>
              </a:rPr>
              <a:t>2 000 000</a:t>
            </a:r>
            <a:endParaRPr/>
          </a:p>
          <a:p>
            <a:pPr indent="0" lvl="0" marL="0" rtl="0" algn="r">
              <a:lnSpc>
                <a:spcPct val="17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</a:pPr>
            <a:r>
              <a:rPr lang="ru-RU" sz="1000">
                <a:solidFill>
                  <a:schemeClr val="lt1"/>
                </a:solidFill>
              </a:rPr>
              <a:t>1 500 000</a:t>
            </a:r>
            <a:endParaRPr/>
          </a:p>
          <a:p>
            <a:pPr indent="0" lvl="0" marL="0" rtl="0" algn="r">
              <a:lnSpc>
                <a:spcPct val="17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</a:pPr>
            <a:r>
              <a:rPr lang="ru-RU" sz="1000">
                <a:solidFill>
                  <a:schemeClr val="lt1"/>
                </a:solidFill>
              </a:rPr>
              <a:t>1 000 000</a:t>
            </a:r>
            <a:endParaRPr/>
          </a:p>
          <a:p>
            <a:pPr indent="0" lvl="0" marL="0" rtl="0" algn="r">
              <a:lnSpc>
                <a:spcPct val="17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</a:pPr>
            <a:r>
              <a:rPr lang="ru-RU" sz="1000">
                <a:solidFill>
                  <a:schemeClr val="lt1"/>
                </a:solidFill>
              </a:rPr>
              <a:t>500 000</a:t>
            </a:r>
            <a:endParaRPr/>
          </a:p>
          <a:p>
            <a:pPr indent="0" lvl="0" marL="0" rtl="0" algn="r">
              <a:lnSpc>
                <a:spcPct val="17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</a:pPr>
            <a:r>
              <a:rPr lang="ru-RU" sz="1000">
                <a:solidFill>
                  <a:schemeClr val="lt1"/>
                </a:solidFill>
              </a:rPr>
              <a:t>0</a:t>
            </a:r>
            <a:endParaRPr/>
          </a:p>
        </p:txBody>
      </p:sp>
      <p:sp>
        <p:nvSpPr>
          <p:cNvPr id="348" name="Google Shape;348;p9"/>
          <p:cNvSpPr txBox="1"/>
          <p:nvPr/>
        </p:nvSpPr>
        <p:spPr>
          <a:xfrm>
            <a:off x="1548687" y="4416797"/>
            <a:ext cx="6284673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ru-RU" sz="1000">
                <a:solidFill>
                  <a:srgbClr val="757070"/>
                </a:solidFill>
                <a:latin typeface="Tahoma"/>
                <a:ea typeface="Tahoma"/>
                <a:cs typeface="Tahoma"/>
                <a:sym typeface="Tahoma"/>
              </a:rPr>
              <a:t>1    2    3    4    5    6    7    8    9    10    11    12   13    14   15   16    17   18    19   </a:t>
            </a:r>
            <a:r>
              <a:rPr b="1" lang="ru-RU" sz="1000">
                <a:solidFill>
                  <a:srgbClr val="757070"/>
                </a:solidFill>
                <a:latin typeface="Tahoma"/>
                <a:ea typeface="Tahoma"/>
                <a:cs typeface="Tahoma"/>
                <a:sym typeface="Tahoma"/>
              </a:rPr>
              <a:t>20</a:t>
            </a:r>
            <a:r>
              <a:rPr lang="ru-RU" sz="1000">
                <a:solidFill>
                  <a:srgbClr val="75707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r>
              <a:rPr b="1" lang="ru-RU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ЛЕТ</a:t>
            </a:r>
            <a:endParaRPr/>
          </a:p>
        </p:txBody>
      </p:sp>
      <p:sp>
        <p:nvSpPr>
          <p:cNvPr id="349" name="Google Shape;349;p9"/>
          <p:cNvSpPr txBox="1"/>
          <p:nvPr/>
        </p:nvSpPr>
        <p:spPr>
          <a:xfrm>
            <a:off x="6932277" y="3751862"/>
            <a:ext cx="1409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672 750 руб. </a:t>
            </a:r>
            <a:endParaRPr/>
          </a:p>
        </p:txBody>
      </p:sp>
      <p:sp>
        <p:nvSpPr>
          <p:cNvPr id="350" name="Google Shape;350;p9"/>
          <p:cNvSpPr txBox="1"/>
          <p:nvPr/>
        </p:nvSpPr>
        <p:spPr>
          <a:xfrm>
            <a:off x="6929852" y="3156241"/>
            <a:ext cx="15760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1 636 654 руб. </a:t>
            </a:r>
            <a:endParaRPr/>
          </a:p>
        </p:txBody>
      </p:sp>
      <p:sp>
        <p:nvSpPr>
          <p:cNvPr id="351" name="Google Shape;351;p9"/>
          <p:cNvSpPr txBox="1"/>
          <p:nvPr/>
        </p:nvSpPr>
        <p:spPr>
          <a:xfrm>
            <a:off x="6932277" y="1922616"/>
            <a:ext cx="15760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3 833 760 руб. </a:t>
            </a:r>
            <a:endParaRPr/>
          </a:p>
        </p:txBody>
      </p:sp>
      <p:sp>
        <p:nvSpPr>
          <p:cNvPr id="352" name="Google Shape;352;p9"/>
          <p:cNvSpPr txBox="1"/>
          <p:nvPr/>
        </p:nvSpPr>
        <p:spPr>
          <a:xfrm>
            <a:off x="6932277" y="4110686"/>
            <a:ext cx="1409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265 330 руб. </a:t>
            </a:r>
            <a:endParaRPr/>
          </a:p>
        </p:txBody>
      </p:sp>
      <p:sp>
        <p:nvSpPr>
          <p:cNvPr id="353" name="Google Shape;353;p9"/>
          <p:cNvSpPr/>
          <p:nvPr/>
        </p:nvSpPr>
        <p:spPr>
          <a:xfrm>
            <a:off x="6717075" y="3183672"/>
            <a:ext cx="126398" cy="126398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9"/>
          <p:cNvSpPr/>
          <p:nvPr/>
        </p:nvSpPr>
        <p:spPr>
          <a:xfrm>
            <a:off x="6717967" y="1984250"/>
            <a:ext cx="126398" cy="126398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B88A1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9"/>
          <p:cNvSpPr/>
          <p:nvPr/>
        </p:nvSpPr>
        <p:spPr>
          <a:xfrm>
            <a:off x="6718703" y="3828171"/>
            <a:ext cx="126398" cy="126398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9"/>
          <p:cNvSpPr/>
          <p:nvPr/>
        </p:nvSpPr>
        <p:spPr>
          <a:xfrm>
            <a:off x="6718703" y="4169091"/>
            <a:ext cx="126398" cy="126398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4CAF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686" y="4232026"/>
            <a:ext cx="333957" cy="40074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9"/>
          <p:cNvSpPr/>
          <p:nvPr/>
        </p:nvSpPr>
        <p:spPr>
          <a:xfrm>
            <a:off x="1565714" y="4348822"/>
            <a:ext cx="126398" cy="126398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B88A1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9"/>
          <p:cNvGrpSpPr/>
          <p:nvPr/>
        </p:nvGrpSpPr>
        <p:grpSpPr>
          <a:xfrm>
            <a:off x="5011442" y="3870072"/>
            <a:ext cx="540384" cy="459050"/>
            <a:chOff x="5053111" y="463589"/>
            <a:chExt cx="540384" cy="459050"/>
          </a:xfrm>
        </p:grpSpPr>
        <p:sp>
          <p:nvSpPr>
            <p:cNvPr id="360" name="Google Shape;360;p9"/>
            <p:cNvSpPr/>
            <p:nvPr/>
          </p:nvSpPr>
          <p:spPr>
            <a:xfrm>
              <a:off x="5090985" y="463589"/>
              <a:ext cx="459050" cy="4590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5053111" y="562751"/>
              <a:ext cx="54038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10%</a:t>
              </a:r>
              <a:endParaRPr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62" name="Google Shape;362;p9"/>
          <p:cNvGrpSpPr/>
          <p:nvPr/>
        </p:nvGrpSpPr>
        <p:grpSpPr>
          <a:xfrm>
            <a:off x="5951715" y="3996436"/>
            <a:ext cx="540384" cy="459050"/>
            <a:chOff x="5053111" y="463589"/>
            <a:chExt cx="540384" cy="459050"/>
          </a:xfrm>
        </p:grpSpPr>
        <p:sp>
          <p:nvSpPr>
            <p:cNvPr id="363" name="Google Shape;363;p9"/>
            <p:cNvSpPr/>
            <p:nvPr/>
          </p:nvSpPr>
          <p:spPr>
            <a:xfrm>
              <a:off x="5090985" y="463589"/>
              <a:ext cx="459050" cy="4590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5053111" y="562751"/>
              <a:ext cx="54038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5%</a:t>
              </a:r>
              <a:endParaRPr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65" name="Google Shape;365;p9"/>
          <p:cNvGrpSpPr/>
          <p:nvPr/>
        </p:nvGrpSpPr>
        <p:grpSpPr>
          <a:xfrm>
            <a:off x="5642850" y="3352268"/>
            <a:ext cx="540384" cy="459050"/>
            <a:chOff x="5053111" y="463589"/>
            <a:chExt cx="540384" cy="459050"/>
          </a:xfrm>
        </p:grpSpPr>
        <p:sp>
          <p:nvSpPr>
            <p:cNvPr id="366" name="Google Shape;366;p9"/>
            <p:cNvSpPr/>
            <p:nvPr/>
          </p:nvSpPr>
          <p:spPr>
            <a:xfrm>
              <a:off x="5090985" y="463589"/>
              <a:ext cx="459050" cy="4590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5053111" y="562751"/>
              <a:ext cx="54038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15%</a:t>
              </a:r>
              <a:endParaRPr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68" name="Google Shape;368;p9"/>
          <p:cNvGrpSpPr/>
          <p:nvPr/>
        </p:nvGrpSpPr>
        <p:grpSpPr>
          <a:xfrm>
            <a:off x="5913042" y="2549356"/>
            <a:ext cx="540384" cy="459050"/>
            <a:chOff x="5053111" y="463589"/>
            <a:chExt cx="540384" cy="459050"/>
          </a:xfrm>
        </p:grpSpPr>
        <p:sp>
          <p:nvSpPr>
            <p:cNvPr id="369" name="Google Shape;369;p9"/>
            <p:cNvSpPr/>
            <p:nvPr/>
          </p:nvSpPr>
          <p:spPr>
            <a:xfrm>
              <a:off x="5090985" y="463589"/>
              <a:ext cx="459050" cy="459050"/>
            </a:xfrm>
            <a:prstGeom prst="ellipse">
              <a:avLst/>
            </a:prstGeom>
            <a:solidFill>
              <a:srgbClr val="B88A1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5053111" y="562751"/>
              <a:ext cx="54038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20%</a:t>
              </a:r>
              <a:endParaRPr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Цвет 1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AD91"/>
      </a:accent1>
      <a:accent2>
        <a:srgbClr val="B7D199"/>
      </a:accent2>
      <a:accent3>
        <a:srgbClr val="B3B4B3"/>
      </a:accent3>
      <a:accent4>
        <a:srgbClr val="FFC000"/>
      </a:accent4>
      <a:accent5>
        <a:srgbClr val="F4E1B3"/>
      </a:accent5>
      <a:accent6>
        <a:srgbClr val="60B8CA"/>
      </a:accent6>
      <a:hlink>
        <a:srgbClr val="4FA388"/>
      </a:hlink>
      <a:folHlink>
        <a:srgbClr val="DD7C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2019-07-20T09:34:52Z</dcterms:created>
  <dc:creator>пользователь Microsoft Office</dc:creator>
</cp:coreProperties>
</file>